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sldIdLst>
    <p:sldId id="298" r:id="rId2"/>
    <p:sldId id="299" r:id="rId3"/>
    <p:sldId id="300" r:id="rId4"/>
    <p:sldId id="301" r:id="rId5"/>
    <p:sldId id="302" r:id="rId6"/>
    <p:sldId id="303" r:id="rId7"/>
    <p:sldId id="304" r:id="rId8"/>
    <p:sldId id="305" r:id="rId9"/>
    <p:sldId id="306" r:id="rId10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07"/>
    <p:restoredTop sz="92276"/>
  </p:normalViewPr>
  <p:slideViewPr>
    <p:cSldViewPr snapToGrid="0" snapToObjects="1">
      <p:cViewPr varScale="1">
        <p:scale>
          <a:sx n="94" d="100"/>
          <a:sy n="94" d="100"/>
        </p:scale>
        <p:origin x="547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9CDFA09-6BCA-A345-BB00-D2A2750041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B6E3F28B-C580-BA4B-B29F-C9538DA8BB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5283E5EF-5D17-B94A-BA89-24DD40DE8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4A8F0-504E-B840-B7C2-AC224B887ED5}" type="datetimeFigureOut">
              <a:rPr lang="fr-FR" smtClean="0"/>
              <a:t>04/02/2020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6E320382-8823-9E43-8ADE-9367547C7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B98C00A-8247-B84A-A7DE-612B87C86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07BB8-6902-294E-A1EC-1746FE0E9C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0070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CD702C3-78FD-6A46-8739-D641E83BF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CCB80815-11EF-A84D-94D5-E50A7054B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9FE9BE83-7B75-0149-8E8C-A43C505AA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4A8F0-504E-B840-B7C2-AC224B887ED5}" type="datetimeFigureOut">
              <a:rPr lang="fr-FR" smtClean="0"/>
              <a:t>04/02/2020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96085FA0-699B-D348-A93D-116CC9822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CFC8B74-2C38-6C45-B3AE-D37AC09CF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07BB8-6902-294E-A1EC-1746FE0E9C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767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DA4068E-0120-EC4C-B9B9-BC75896F6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A459DA67-8F05-6F47-82A4-8CCEBE306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999CA811-DCD6-9640-98E1-70C8DB057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4A8F0-504E-B840-B7C2-AC224B887ED5}" type="datetimeFigureOut">
              <a:rPr lang="fr-FR" smtClean="0"/>
              <a:t>04/02/2020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6E2160C-254C-F949-A113-A7A926611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11137184-D486-F842-9DF1-7E11F6682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07BB8-6902-294E-A1EC-1746FE0E9C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3282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1728452-516E-244F-B1DB-FDA64462F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A57CD31F-942E-D147-9B73-9659F92A16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A0F4EE2-023E-8049-A5A5-436127F6CC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884BD361-EA81-1144-8E46-D9222EAB1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4A8F0-504E-B840-B7C2-AC224B887ED5}" type="datetimeFigureOut">
              <a:rPr lang="fr-FR" smtClean="0"/>
              <a:t>04/02/2020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2F32EE3D-201D-6646-B52C-1E87E7492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114E4C2-BDAC-B844-8B68-92B2C91BC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07BB8-6902-294E-A1EC-1746FE0E9C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169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F994A32-D038-F84E-AAF2-E332E9BD9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D821D10-410F-4249-A3D8-C2DD01CB92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D4D90655-6EC0-EF4C-9100-E54D30947F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2DDD7486-327E-9F4B-AB3E-DD78EFA2FF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E78C11CC-B4C0-B245-A001-C168BFA328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1C84DC11-57B4-E842-B8B4-029347FD7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4A8F0-504E-B840-B7C2-AC224B887ED5}" type="datetimeFigureOut">
              <a:rPr lang="fr-FR" smtClean="0"/>
              <a:t>04/02/2020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5D5F600D-78F2-FD40-889C-E0DCFBD4C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710A8AB0-84A1-DC4A-98E4-51FB45E6A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07BB8-6902-294E-A1EC-1746FE0E9C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4396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5C0B64B-AB41-E245-A4A7-14AF39A5D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318F8A87-F67F-3040-80A3-1A2050B35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4A8F0-504E-B840-B7C2-AC224B887ED5}" type="datetimeFigureOut">
              <a:rPr lang="fr-FR" smtClean="0"/>
              <a:t>04/02/2020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85F547A6-7F4C-F148-BD6F-A795D430D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0C4D31AB-C532-B544-9096-79CDFF1AB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07BB8-6902-294E-A1EC-1746FE0E9C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3982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DDAD0CAB-AEE1-9E44-97F8-EF86AE003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4A8F0-504E-B840-B7C2-AC224B887ED5}" type="datetimeFigureOut">
              <a:rPr lang="fr-FR" smtClean="0"/>
              <a:t>04/02/2020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C3E28188-1323-324D-8F13-6EDBE8667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8C021CCE-8961-8540-91C0-4A6E64A22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07BB8-6902-294E-A1EC-1746FE0E9C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4314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D1DB31-2142-5744-AF1C-C3CFA9548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E4DF7E0C-B723-914A-8E3A-051C137B4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61BC1256-C4C6-2C49-B79F-3410C4213F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024BDF5-744F-6943-9EB4-EF03E5C3E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4A8F0-504E-B840-B7C2-AC224B887ED5}" type="datetimeFigureOut">
              <a:rPr lang="fr-FR" smtClean="0"/>
              <a:t>04/02/2020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E802F22D-9F90-1F47-8C50-8627634E6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4DA9DC05-28DC-4541-A625-2542B1CB5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07BB8-6902-294E-A1EC-1746FE0E9C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7704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06FA03C-9E4E-2443-8BFC-90EC8776D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0E890A40-67C1-884A-8EBB-89103E83AD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EAF641A1-B1B0-9044-8884-287BBEB254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BBD009DD-5218-9748-9729-30D8D0FFA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4A8F0-504E-B840-B7C2-AC224B887ED5}" type="datetimeFigureOut">
              <a:rPr lang="fr-FR" smtClean="0"/>
              <a:t>04/02/2020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537429F7-4BA9-164B-8C16-816709F2A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4D9D8BBE-8F46-F546-A23C-8631DC8CF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07BB8-6902-294E-A1EC-1746FE0E9C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4364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5C96AAC-5AD5-0845-A80D-54290603E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DCDA4944-35F3-0F4A-9765-62D29949D2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E60F50A6-693F-9A4B-85D6-D21880033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4A8F0-504E-B840-B7C2-AC224B887ED5}" type="datetimeFigureOut">
              <a:rPr lang="fr-FR" smtClean="0"/>
              <a:t>04/02/2020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4FA62434-D0BF-3C43-928D-B0482419A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033DAB3-5096-D647-9915-C6D4A6D97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07BB8-6902-294E-A1EC-1746FE0E9C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2908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3826C10A-A2F7-AA4D-86B4-F6BFFDDD7A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A464438C-3FAB-EC44-AB9C-A334F3809B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5812B7AE-23B5-B440-947E-A9CAFB998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4A8F0-504E-B840-B7C2-AC224B887ED5}" type="datetimeFigureOut">
              <a:rPr lang="fr-FR" smtClean="0"/>
              <a:t>04/02/2020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296B654A-6F67-1D4E-8AE6-96CEEB813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BE4A150-A692-5B48-98B5-CEFA533B2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07BB8-6902-294E-A1EC-1746FE0E9C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9337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68C41F2D-C18D-2041-9893-C1E0379C8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2273894B-1C8F-4C4F-8826-A612B94D74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9BDC06B0-46E7-5A4F-9958-40911639D5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B4A8F0-504E-B840-B7C2-AC224B887ED5}" type="datetimeFigureOut">
              <a:rPr lang="fr-FR" smtClean="0"/>
              <a:t>04/02/2020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4E728AD5-8D82-7449-9A15-41AF68F653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8C09F11D-F35C-FB42-A8BD-D630A5617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07BB8-6902-294E-A1EC-1746FE0E9C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3803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ramalistes.org/sympa/subscribe/mobilisationemploiesr" TargetMode="External"/><Relationship Id="rId2" Type="http://schemas.openxmlformats.org/officeDocument/2006/relationships/hyperlink" Target="https://universiteouverte.org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AF1BCC1-167F-174D-85D6-6DCF63798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0242"/>
          </a:xfrm>
        </p:spPr>
        <p:txBody>
          <a:bodyPr>
            <a:normAutofit fontScale="90000"/>
          </a:bodyPr>
          <a:lstStyle/>
          <a:p>
            <a:r>
              <a:rPr lang="fr-FR" b="1" dirty="0"/>
              <a:t>Régime de retraites à points : enjeux dans l’ESR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51B623-684E-DE4D-83A3-0E25D68CF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5368"/>
            <a:ext cx="10515600" cy="5505447"/>
          </a:xfrm>
        </p:spPr>
        <p:txBody>
          <a:bodyPr>
            <a:normAutofit fontScale="62500" lnSpcReduction="20000"/>
          </a:bodyPr>
          <a:lstStyle/>
          <a:p>
            <a:r>
              <a:rPr lang="fr-FR" dirty="0"/>
              <a:t>Principes affichés : équité, solidarité et universalité, rapprocher le secteur public du secteur privé</a:t>
            </a:r>
          </a:p>
          <a:p>
            <a:r>
              <a:rPr lang="fr-FR" dirty="0"/>
              <a:t>Passage d’un système à prestation </a:t>
            </a:r>
            <a:r>
              <a:rPr lang="fr-FR" dirty="0" smtClean="0"/>
              <a:t>définie </a:t>
            </a:r>
            <a:r>
              <a:rPr lang="fr-FR" dirty="0"/>
              <a:t>à un système à cotisation </a:t>
            </a:r>
            <a:r>
              <a:rPr lang="fr-FR" dirty="0" smtClean="0"/>
              <a:t>définie </a:t>
            </a:r>
            <a:r>
              <a:rPr lang="fr-FR" dirty="0"/>
              <a:t>(mais valeur du point variable)</a:t>
            </a:r>
          </a:p>
          <a:p>
            <a:r>
              <a:rPr lang="fr-FR" b="1" dirty="0"/>
              <a:t>Arnaque du déséquilibre financier des pensions publiques avant 2025 : baisse des ressources délibérée !</a:t>
            </a:r>
          </a:p>
          <a:p>
            <a:pPr marL="0" indent="0">
              <a:buNone/>
            </a:pPr>
            <a:r>
              <a:rPr lang="fr-FR" dirty="0"/>
              <a:t>	cf. Vidéo Henri </a:t>
            </a:r>
            <a:r>
              <a:rPr lang="fr-FR" dirty="0" err="1"/>
              <a:t>Sterdyniack</a:t>
            </a:r>
            <a:r>
              <a:rPr lang="fr-FR" dirty="0"/>
              <a:t> « Macron enterre les retraites » </a:t>
            </a:r>
            <a:r>
              <a:rPr lang="fr-FR" i="1" dirty="0"/>
              <a:t>Le Media TV</a:t>
            </a:r>
          </a:p>
          <a:p>
            <a:r>
              <a:rPr lang="fr-FR" dirty="0"/>
              <a:t>Baisse des emplois publics d’ici 2025 (- 90.000) et gel du point d’indice =&gt; - 2 milliards par an</a:t>
            </a:r>
          </a:p>
          <a:p>
            <a:r>
              <a:rPr lang="fr-FR" dirty="0"/>
              <a:t>Baisse des cotisations de l’Etat employeur : de 74% à 17% à terme =&gt; - 36 milliards par an !</a:t>
            </a:r>
          </a:p>
          <a:p>
            <a:r>
              <a:rPr lang="fr-FR" dirty="0"/>
              <a:t>Exonération des cotisations patronales sur hauts salaires (+10.000 euros) =&gt; - 4 milliards par an</a:t>
            </a:r>
          </a:p>
          <a:p>
            <a:r>
              <a:rPr lang="fr-FR" b="1" dirty="0"/>
              <a:t>Enjeu central = développer l’épargne retraite et la capitalisation au profit des fonds de pension</a:t>
            </a:r>
          </a:p>
          <a:p>
            <a:endParaRPr lang="fr-FR" dirty="0"/>
          </a:p>
          <a:p>
            <a:r>
              <a:rPr lang="fr-FR" dirty="0"/>
              <a:t>Calcul sur l’ensemble de la carrière (salaire + primes) et départ retardé à 65 </a:t>
            </a:r>
            <a:r>
              <a:rPr lang="fr-FR" dirty="0" smtClean="0"/>
              <a:t>ans </a:t>
            </a:r>
            <a:r>
              <a:rPr lang="fr-FR" dirty="0"/>
              <a:t>aura des impacts négatifs : </a:t>
            </a:r>
          </a:p>
          <a:p>
            <a:pPr marL="0" indent="0">
              <a:buNone/>
            </a:pPr>
            <a:r>
              <a:rPr lang="fr-FR" u="sng" dirty="0"/>
              <a:t>- sur les fonctionnaires : </a:t>
            </a:r>
            <a:endParaRPr lang="fr-FR" dirty="0"/>
          </a:p>
          <a:p>
            <a:r>
              <a:rPr lang="fr-FR" dirty="0"/>
              <a:t>plus les 6 derniers mois (meilleur salaire) =&gt; réintègre débuts de carrière à bas salaires et progression lente</a:t>
            </a:r>
          </a:p>
          <a:p>
            <a:r>
              <a:rPr lang="fr-FR" dirty="0"/>
              <a:t>en particulier pour les métiers et statuts qui ont peu de primes : Education, catégories B et C</a:t>
            </a:r>
          </a:p>
          <a:p>
            <a:r>
              <a:rPr lang="fr-FR" dirty="0"/>
              <a:t>et parmi A+, chercheurs et enseignants-chercheurs, taux de primes bas (10 à 15%) et titularisation tardive</a:t>
            </a:r>
          </a:p>
          <a:p>
            <a:pPr marL="0" indent="0">
              <a:buNone/>
            </a:pPr>
            <a:r>
              <a:rPr lang="fr-FR" u="sng" dirty="0"/>
              <a:t>- sur les femmes :</a:t>
            </a:r>
            <a:endParaRPr lang="fr-FR" dirty="0"/>
          </a:p>
          <a:p>
            <a:r>
              <a:rPr lang="fr-FR" dirty="0"/>
              <a:t>fin des mécanismes de compensation : pension de réversion, </a:t>
            </a:r>
            <a:r>
              <a:rPr lang="fr-FR" dirty="0" err="1"/>
              <a:t>annuitées</a:t>
            </a:r>
            <a:r>
              <a:rPr lang="fr-FR" dirty="0"/>
              <a:t> suppl. dès premier enfant</a:t>
            </a:r>
          </a:p>
          <a:p>
            <a:r>
              <a:rPr lang="fr-FR" dirty="0"/>
              <a:t>carrières hachées, temps partiel, congés parentaux, et concentration dans l’emploi public </a:t>
            </a:r>
            <a:r>
              <a:rPr lang="fr-FR" dirty="0" smtClean="0"/>
              <a:t>(+60% F)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6759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AF1BCC1-167F-174D-85D6-6DCF63798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464" y="230043"/>
            <a:ext cx="11502736" cy="750242"/>
          </a:xfrm>
        </p:spPr>
        <p:txBody>
          <a:bodyPr>
            <a:noAutofit/>
          </a:bodyPr>
          <a:lstStyle/>
          <a:p>
            <a:r>
              <a:rPr lang="fr-FR" sz="3000" b="1" dirty="0"/>
              <a:t>Emploi dans l’ESR = accentuer la précarisation au nom de l’attractivité ?</a:t>
            </a:r>
            <a:endParaRPr lang="fr-FR" sz="30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51B623-684E-DE4D-83A3-0E25D68CF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35182"/>
            <a:ext cx="10515600" cy="5922818"/>
          </a:xfrm>
        </p:spPr>
        <p:txBody>
          <a:bodyPr>
            <a:normAutofit fontScale="62500" lnSpcReduction="20000"/>
          </a:bodyPr>
          <a:lstStyle/>
          <a:p>
            <a:r>
              <a:rPr lang="fr-FR" b="1" dirty="0"/>
              <a:t>Baisse de l’emploi public dans l’Enseignement Supérieur et la Recherche depuis 2012</a:t>
            </a:r>
          </a:p>
          <a:p>
            <a:r>
              <a:rPr lang="fr-FR" dirty="0"/>
              <a:t>Débuts de carrière contractuelle se sont allongés, titularisation rare et tardive (34 ans en moyenne)</a:t>
            </a:r>
          </a:p>
          <a:p>
            <a:r>
              <a:rPr lang="fr-FR" dirty="0"/>
              <a:t>Réduction des postes aux concours depuis 2012 : -26% CR, -36% MCF, - 40% PU, - 44% IT !</a:t>
            </a:r>
          </a:p>
          <a:p>
            <a:r>
              <a:rPr lang="fr-FR" dirty="0"/>
              <a:t>Surcharge chronique dans tous métiers, dysfonctionnements, maltraitance des </a:t>
            </a:r>
            <a:r>
              <a:rPr lang="fr-FR" dirty="0" err="1"/>
              <a:t>contractuel.le.s</a:t>
            </a:r>
            <a:r>
              <a:rPr lang="fr-FR" dirty="0"/>
              <a:t> et vacataires</a:t>
            </a:r>
          </a:p>
          <a:p>
            <a:r>
              <a:rPr lang="fr-FR" b="1" dirty="0"/>
              <a:t>LPPR :</a:t>
            </a:r>
            <a:r>
              <a:rPr lang="fr-FR" dirty="0"/>
              <a:t> </a:t>
            </a:r>
            <a:r>
              <a:rPr lang="fr-FR" b="1" dirty="0"/>
              <a:t>choix de stabiliser = ne pas augmenter les emplois de titulaires dans l’ESR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b="1" dirty="0"/>
              <a:t>Développer l’emploi contractuel scientifique au nom des  « standards internationaux » (US, All., Suisse) :</a:t>
            </a:r>
          </a:p>
          <a:p>
            <a:r>
              <a:rPr lang="fr-FR" dirty="0"/>
              <a:t>CDD de « professeur associé » (</a:t>
            </a:r>
            <a:r>
              <a:rPr lang="fr-FR" i="1" dirty="0"/>
              <a:t>tenure </a:t>
            </a:r>
            <a:r>
              <a:rPr lang="fr-FR" i="1" dirty="0" err="1"/>
              <a:t>track</a:t>
            </a:r>
            <a:r>
              <a:rPr lang="fr-FR" dirty="0"/>
              <a:t>) de 3 à 6 ans =&gt; sélection à terme comme PU - sans CNU</a:t>
            </a:r>
          </a:p>
          <a:p>
            <a:r>
              <a:rPr lang="fr-FR" dirty="0"/>
              <a:t>« ‘CDI’ de mission » sur projet pour tous métiers de l’ESR : chercheur, ingénieur, technicien, administratif</a:t>
            </a:r>
          </a:p>
          <a:p>
            <a:r>
              <a:rPr lang="fr-FR" dirty="0"/>
              <a:t>CDI de chercheur déjà possible depuis la loi de transformation de la fonction publique de 2019</a:t>
            </a:r>
          </a:p>
          <a:p>
            <a:pPr marL="0" indent="0">
              <a:buNone/>
            </a:pPr>
            <a:r>
              <a:rPr lang="fr-FR" dirty="0"/>
              <a:t>	Ex : concours INRIA </a:t>
            </a:r>
            <a:r>
              <a:rPr lang="fr-FR" dirty="0" err="1"/>
              <a:t>chargé.e.s</a:t>
            </a:r>
            <a:r>
              <a:rPr lang="fr-FR" dirty="0"/>
              <a:t> de recherche 2020 = 24 CDI et 24 fonctionnaires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b="1" dirty="0"/>
              <a:t>Revaloriser et individualiser les rémunérations (et donc les pensions) par des primes « à la performance » </a:t>
            </a:r>
          </a:p>
          <a:p>
            <a:pPr marL="0" indent="0">
              <a:buNone/>
            </a:pPr>
            <a:r>
              <a:rPr lang="fr-FR" dirty="0"/>
              <a:t>    individuelles (lauréat projet ANR ou ERC, chaires…) ou collectives (labos bien notés par HCERES)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u="sng" dirty="0">
                <a:solidFill>
                  <a:srgbClr val="FF0000"/>
                </a:solidFill>
              </a:rPr>
              <a:t>Contre-propositions du Comité national du CNRS</a:t>
            </a:r>
            <a:r>
              <a:rPr lang="fr-FR" dirty="0">
                <a:solidFill>
                  <a:srgbClr val="FF0000"/>
                </a:solidFill>
              </a:rPr>
              <a:t> (1.200 membres, sections et conseils scientifiques) :</a:t>
            </a:r>
          </a:p>
          <a:p>
            <a:r>
              <a:rPr lang="fr-FR" dirty="0">
                <a:solidFill>
                  <a:srgbClr val="FF0000"/>
                </a:solidFill>
              </a:rPr>
              <a:t>Pour revenir au CNRS taille 2012 : + 400 CR et + 700 IT </a:t>
            </a:r>
            <a:r>
              <a:rPr lang="fr-FR" u="sng" dirty="0">
                <a:solidFill>
                  <a:srgbClr val="FF0000"/>
                </a:solidFill>
              </a:rPr>
              <a:t>par an sur 3 ans</a:t>
            </a:r>
          </a:p>
          <a:p>
            <a:r>
              <a:rPr lang="fr-FR" dirty="0">
                <a:solidFill>
                  <a:srgbClr val="FF0000"/>
                </a:solidFill>
              </a:rPr>
              <a:t>Pour suivre la croissance des effectifs étudiants des Universités depuis 2012 = + 3.000 MCF et + 2.000 BIATS</a:t>
            </a:r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660381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AF1BCC1-167F-174D-85D6-6DCF63798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291" y="198870"/>
            <a:ext cx="11554691" cy="750242"/>
          </a:xfrm>
        </p:spPr>
        <p:txBody>
          <a:bodyPr>
            <a:noAutofit/>
          </a:bodyPr>
          <a:lstStyle/>
          <a:p>
            <a:r>
              <a:rPr lang="fr-FR" sz="3000" b="1" dirty="0"/>
              <a:t>Financement de l’ESR = renforcer la compétition sur « projets »</a:t>
            </a:r>
            <a:endParaRPr lang="fr-FR" sz="30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51B623-684E-DE4D-83A3-0E25D68CF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291" y="1111830"/>
            <a:ext cx="11554691" cy="5654460"/>
          </a:xfrm>
        </p:spPr>
        <p:txBody>
          <a:bodyPr>
            <a:normAutofit fontScale="62500" lnSpcReduction="20000"/>
          </a:bodyPr>
          <a:lstStyle/>
          <a:p>
            <a:r>
              <a:rPr lang="fr-FR" b="1" dirty="0"/>
              <a:t>LPPR = concentrer des moyens supplémentaires via des appels à projets compétitifs</a:t>
            </a:r>
          </a:p>
          <a:p>
            <a:r>
              <a:rPr lang="fr-FR" dirty="0"/>
              <a:t>Budget supplémentaire distribué via l’ANR avec hausse taux de sélection (de 16% à 30% - Allemagne)</a:t>
            </a:r>
          </a:p>
          <a:p>
            <a:r>
              <a:rPr lang="fr-FR" dirty="0"/>
              <a:t>Accentuer le « pilotage stratégique » par le haut autour de 5-7 défis sociétaux, qui s’imposeraient à l’ANR et aux régions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b="1" dirty="0"/>
              <a:t>Mécanisme de redistribution « </a:t>
            </a:r>
            <a:r>
              <a:rPr lang="fr-FR" b="1" i="1" dirty="0"/>
              <a:t>inégalitaire et darwinien</a:t>
            </a:r>
            <a:r>
              <a:rPr lang="fr-FR" b="1" dirty="0"/>
              <a:t> »</a:t>
            </a:r>
            <a:r>
              <a:rPr lang="fr-FR" dirty="0"/>
              <a:t> dixit Antoine Petit, PDG du CNRS :</a:t>
            </a:r>
          </a:p>
          <a:p>
            <a:r>
              <a:rPr lang="fr-FR" dirty="0"/>
              <a:t>Reversement d’une partie des contrats ANR et ERC aux établissements (préciput augmenté de 10% à 40%)</a:t>
            </a:r>
          </a:p>
          <a:p>
            <a:r>
              <a:rPr lang="fr-FR" dirty="0"/>
              <a:t>Crédits récurrents « compétitifs » affectés en fonction de notation des labos et facs par l’HCERES :</a:t>
            </a:r>
          </a:p>
          <a:p>
            <a:pPr marL="0" indent="0">
              <a:buNone/>
            </a:pPr>
            <a:r>
              <a:rPr lang="fr-FR" dirty="0"/>
              <a:t>     </a:t>
            </a:r>
            <a:r>
              <a:rPr lang="fr-FR" i="1" dirty="0"/>
              <a:t>« récompenser les forts et sanctionner les faibles</a:t>
            </a:r>
            <a:r>
              <a:rPr lang="fr-FR" dirty="0"/>
              <a:t> » dixit Thierry </a:t>
            </a:r>
            <a:r>
              <a:rPr lang="fr-FR" dirty="0" err="1"/>
              <a:t>Coulhon</a:t>
            </a:r>
            <a:r>
              <a:rPr lang="fr-FR" dirty="0"/>
              <a:t>, futur directeur HCERES (seul candidat)</a:t>
            </a:r>
          </a:p>
          <a:p>
            <a:r>
              <a:rPr lang="fr-FR" dirty="0"/>
              <a:t>Permettre aux régions et même aux laboratoires de s’endetter</a:t>
            </a:r>
          </a:p>
          <a:p>
            <a:r>
              <a:rPr lang="fr-FR" dirty="0"/>
              <a:t>Renforcement de la recherche partenariale avec le privé : </a:t>
            </a:r>
          </a:p>
          <a:p>
            <a:pPr marL="0" indent="0">
              <a:buNone/>
            </a:pPr>
            <a:r>
              <a:rPr lang="fr-FR" dirty="0"/>
              <a:t>    CIFRE x 2, chaires industrielles ANR, labos mixtes public-privé, soutien à la création de </a:t>
            </a:r>
            <a:r>
              <a:rPr lang="fr-FR" i="1" dirty="0"/>
              <a:t>start-ups</a:t>
            </a:r>
            <a:r>
              <a:rPr lang="fr-FR" dirty="0"/>
              <a:t> par les scientifiques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u="sng" dirty="0">
                <a:solidFill>
                  <a:srgbClr val="FF0000"/>
                </a:solidFill>
              </a:rPr>
              <a:t>Contre-propositions du Comité national du CNRS</a:t>
            </a:r>
            <a:r>
              <a:rPr lang="fr-FR" dirty="0">
                <a:solidFill>
                  <a:srgbClr val="FF0000"/>
                </a:solidFill>
              </a:rPr>
              <a:t> (1.200 membres, sections et conseils scientifiques) :</a:t>
            </a:r>
          </a:p>
          <a:p>
            <a:r>
              <a:rPr lang="fr-FR" dirty="0">
                <a:solidFill>
                  <a:srgbClr val="FF0000"/>
                </a:solidFill>
              </a:rPr>
              <a:t>X 3 crédits de base des unités de recherche attribués pour 5 ans, pour financer des projets exploratoires</a:t>
            </a:r>
          </a:p>
          <a:p>
            <a:r>
              <a:rPr lang="fr-FR" dirty="0">
                <a:solidFill>
                  <a:srgbClr val="FF0000"/>
                </a:solidFill>
              </a:rPr>
              <a:t>Audit sur le coût économique du temps collectif perdu dans les appels à projets compétitifs (montage et évaluation)</a:t>
            </a:r>
          </a:p>
          <a:p>
            <a:r>
              <a:rPr lang="fr-FR" dirty="0">
                <a:solidFill>
                  <a:srgbClr val="FF0000"/>
                </a:solidFill>
              </a:rPr>
              <a:t>Refonte du Crédit Impôt Recherche (6 milliards par an), niche fiscale « sur le dos de la recherche »</a:t>
            </a:r>
          </a:p>
          <a:p>
            <a:r>
              <a:rPr lang="fr-FR" u="sng" dirty="0">
                <a:solidFill>
                  <a:srgbClr val="FF0000"/>
                </a:solidFill>
              </a:rPr>
              <a:t>Sociétés savantes</a:t>
            </a:r>
            <a:r>
              <a:rPr lang="fr-FR" dirty="0">
                <a:solidFill>
                  <a:srgbClr val="FF0000"/>
                </a:solidFill>
              </a:rPr>
              <a:t> : Remplacer le contrôle </a:t>
            </a:r>
            <a:r>
              <a:rPr lang="fr-FR" i="1" dirty="0">
                <a:solidFill>
                  <a:srgbClr val="FF0000"/>
                </a:solidFill>
              </a:rPr>
              <a:t>a priori</a:t>
            </a:r>
            <a:r>
              <a:rPr lang="fr-FR" dirty="0">
                <a:solidFill>
                  <a:srgbClr val="FF0000"/>
                </a:solidFill>
              </a:rPr>
              <a:t>, chronophage et inefficace, par le contrôle </a:t>
            </a:r>
            <a:r>
              <a:rPr lang="fr-FR" i="1" dirty="0">
                <a:solidFill>
                  <a:srgbClr val="FF0000"/>
                </a:solidFill>
              </a:rPr>
              <a:t>a posteriori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15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AF1BCC1-167F-174D-85D6-6DCF63798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948" y="323562"/>
            <a:ext cx="11563006" cy="750242"/>
          </a:xfrm>
        </p:spPr>
        <p:txBody>
          <a:bodyPr>
            <a:noAutofit/>
          </a:bodyPr>
          <a:lstStyle/>
          <a:p>
            <a:r>
              <a:rPr lang="fr-FR" sz="3000" b="1" dirty="0"/>
              <a:t>Université à deux vitesses = soutenir les grandes universités de recherche… et délaisser les autres </a:t>
            </a:r>
            <a:endParaRPr lang="fr-FR" sz="30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51B623-684E-DE4D-83A3-0E25D68CF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163" y="1319420"/>
            <a:ext cx="11606645" cy="5363741"/>
          </a:xfrm>
        </p:spPr>
        <p:txBody>
          <a:bodyPr>
            <a:normAutofit fontScale="70000" lnSpcReduction="20000"/>
          </a:bodyPr>
          <a:lstStyle/>
          <a:p>
            <a:r>
              <a:rPr lang="fr-FR" b="1" dirty="0"/>
              <a:t>Favoriser des « Grandes universités de recherche » </a:t>
            </a:r>
            <a:r>
              <a:rPr lang="fr-FR" dirty="0"/>
              <a:t>=&gt; objectif : grimper dans le classement de Shanghai</a:t>
            </a:r>
          </a:p>
          <a:p>
            <a:r>
              <a:rPr lang="fr-FR" dirty="0"/>
              <a:t>Renforcer la concentration des moyens via le PIA (Plan d’Investissement d’Avenir) et l’ANR sur ces Grandes universités de recherche, où seront concentrés les masters, laboratoires, les crédits, les primes…</a:t>
            </a:r>
          </a:p>
          <a:p>
            <a:r>
              <a:rPr lang="fr-FR" dirty="0"/>
              <a:t>Mieux rémunérer et professionnaliser le doctorat, limité à 3 ans, avec obligation de stage et +++ de CIFRE</a:t>
            </a:r>
          </a:p>
          <a:p>
            <a:r>
              <a:rPr lang="fr-FR" dirty="0"/>
              <a:t>Encourager la mobilité public-privé des titulaires (temps dédié jusqu’à 50% à création de start-ups)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b="1" dirty="0"/>
              <a:t>Délaisser les petites universités d’enseignement : à terme restreintes aux Licences ?</a:t>
            </a:r>
          </a:p>
          <a:p>
            <a:r>
              <a:rPr lang="fr-FR" dirty="0"/>
              <a:t>Laisser les universités moduler les services d’enseignement en fonction de leurs besoins (fin du 192h et des heures complémentaires)  =&gt; à la hausse pour les petites </a:t>
            </a:r>
            <a:r>
              <a:rPr lang="fr-FR" i="1" dirty="0"/>
              <a:t>versus</a:t>
            </a:r>
            <a:r>
              <a:rPr lang="fr-FR" dirty="0"/>
              <a:t> à la baisse pour les grandes</a:t>
            </a:r>
          </a:p>
          <a:p>
            <a:pPr fontAlgn="base"/>
            <a:r>
              <a:rPr lang="fr-FR" dirty="0"/>
              <a:t>Renommer les MCF « Professeurs-assistants », fusionner les corps MCF-PU (+ enseignement des chercheurs)</a:t>
            </a:r>
          </a:p>
          <a:p>
            <a:pPr fontAlgn="base"/>
            <a:r>
              <a:rPr lang="fr-FR" dirty="0"/>
              <a:t>Aucune allusion aux vacataires (payés à l’heure), terme inexistant dans les rapports préparatoires LPPR !</a:t>
            </a:r>
          </a:p>
          <a:p>
            <a:pPr fontAlgn="base"/>
            <a:endParaRPr lang="fr-FR" dirty="0"/>
          </a:p>
          <a:p>
            <a:pPr fontAlgn="base"/>
            <a:r>
              <a:rPr lang="fr-FR" u="sng" dirty="0">
                <a:solidFill>
                  <a:srgbClr val="FF0000"/>
                </a:solidFill>
              </a:rPr>
              <a:t>Contre-propositions des sociétés savantes</a:t>
            </a:r>
            <a:r>
              <a:rPr lang="fr-FR" dirty="0">
                <a:solidFill>
                  <a:srgbClr val="FF0000"/>
                </a:solidFill>
              </a:rPr>
              <a:t> (22 sociétés, 9.000 contributions) :</a:t>
            </a:r>
          </a:p>
          <a:p>
            <a:r>
              <a:rPr lang="fr-FR" dirty="0">
                <a:solidFill>
                  <a:srgbClr val="FF0000"/>
                </a:solidFill>
              </a:rPr>
              <a:t>Diminuer le service d’enseignement </a:t>
            </a:r>
            <a:r>
              <a:rPr lang="fr-FR" dirty="0" smtClean="0">
                <a:solidFill>
                  <a:srgbClr val="FF0000"/>
                </a:solidFill>
              </a:rPr>
              <a:t>pour </a:t>
            </a:r>
            <a:r>
              <a:rPr lang="fr-FR" dirty="0">
                <a:solidFill>
                  <a:srgbClr val="FF0000"/>
                </a:solidFill>
              </a:rPr>
              <a:t>tous pour dégager du temps pour la recherche</a:t>
            </a:r>
          </a:p>
          <a:p>
            <a:r>
              <a:rPr lang="fr-FR" dirty="0">
                <a:solidFill>
                  <a:srgbClr val="FF0000"/>
                </a:solidFill>
              </a:rPr>
              <a:t>Augmenter les emplois MCF et CR et limiter le recours excessif aux vacataires</a:t>
            </a:r>
          </a:p>
          <a:p>
            <a:r>
              <a:rPr lang="fr-FR" dirty="0">
                <a:solidFill>
                  <a:srgbClr val="FF0000"/>
                </a:solidFill>
              </a:rPr>
              <a:t>Augmenter le nombre de congés sabbatiques réguliers et délégations temporaires dans les EPST.</a:t>
            </a:r>
          </a:p>
        </p:txBody>
      </p:sp>
    </p:spTree>
    <p:extLst>
      <p:ext uri="{BB962C8B-B14F-4D97-AF65-F5344CB8AC3E}">
        <p14:creationId xmlns:p14="http://schemas.microsoft.com/office/powerpoint/2010/main" val="2280765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AF1BCC1-167F-174D-85D6-6DCF63798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0242"/>
          </a:xfrm>
        </p:spPr>
        <p:txBody>
          <a:bodyPr/>
          <a:lstStyle/>
          <a:p>
            <a:r>
              <a:rPr lang="fr-FR" b="1" dirty="0"/>
              <a:t>Coordination des facs et labos en lutte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51B623-684E-DE4D-83A3-0E25D68CF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5901"/>
            <a:ext cx="10515600" cy="5363741"/>
          </a:xfrm>
        </p:spPr>
        <p:txBody>
          <a:bodyPr>
            <a:normAutofit fontScale="85000" lnSpcReduction="10000"/>
          </a:bodyPr>
          <a:lstStyle/>
          <a:p>
            <a:r>
              <a:rPr lang="fr-FR" sz="2600" b="1" dirty="0"/>
              <a:t>Convergence de différents collectifs </a:t>
            </a:r>
            <a:r>
              <a:rPr lang="fr-FR" sz="2600" dirty="0"/>
              <a:t>: Université </a:t>
            </a:r>
            <a:r>
              <a:rPr lang="fr-FR" sz="2600" dirty="0" smtClean="0"/>
              <a:t>ouvert, </a:t>
            </a:r>
            <a:r>
              <a:rPr lang="fr-FR" sz="2600" dirty="0"/>
              <a:t>Carrés rouges, Collectifs de précaires et d’</a:t>
            </a:r>
            <a:r>
              <a:rPr lang="fr-FR" sz="2600" dirty="0" err="1"/>
              <a:t>étudiant.e.s</a:t>
            </a:r>
            <a:r>
              <a:rPr lang="fr-FR" sz="2600" dirty="0"/>
              <a:t>, </a:t>
            </a:r>
            <a:r>
              <a:rPr lang="fr-FR" sz="2600" dirty="0" err="1"/>
              <a:t>syndiqué.e.s</a:t>
            </a:r>
            <a:r>
              <a:rPr lang="fr-FR" sz="2600" dirty="0"/>
              <a:t> (FSU, CGT, Solidaires), SLU, Gilets jaunes de l’ESR</a:t>
            </a:r>
          </a:p>
          <a:p>
            <a:r>
              <a:rPr lang="fr-FR" sz="2600" dirty="0" smtClean="0"/>
              <a:t>3 Assemblées </a:t>
            </a:r>
            <a:r>
              <a:rPr lang="fr-FR" sz="2600" dirty="0"/>
              <a:t>générales : </a:t>
            </a:r>
            <a:r>
              <a:rPr lang="fr-FR" sz="2600" dirty="0" smtClean="0"/>
              <a:t>2/12, 14/12, 18/01 </a:t>
            </a:r>
            <a:r>
              <a:rPr lang="fr-FR" sz="2600" dirty="0"/>
              <a:t>=&gt; vote d’une motion</a:t>
            </a:r>
          </a:p>
          <a:p>
            <a:r>
              <a:rPr lang="fr-FR" sz="2600" b="1" dirty="0" smtClean="0"/>
              <a:t>Actions</a:t>
            </a:r>
            <a:r>
              <a:rPr lang="fr-FR" sz="2600" dirty="0" smtClean="0"/>
              <a:t> : Cortège ESR dans manifestations, </a:t>
            </a:r>
            <a:r>
              <a:rPr lang="fr-FR" sz="2600" dirty="0"/>
              <a:t>Station F, Assemblée nationale (conférence CPU), inauguration populaire Campus Condorcet, </a:t>
            </a:r>
            <a:r>
              <a:rPr lang="fr-FR" sz="2600" dirty="0" smtClean="0"/>
              <a:t>concert Paris Diderot</a:t>
            </a:r>
            <a:endParaRPr lang="fr-FR" sz="2600" dirty="0"/>
          </a:p>
          <a:p>
            <a:r>
              <a:rPr lang="fr-FR" sz="2600" b="1" dirty="0" smtClean="0"/>
              <a:t>Coordination </a:t>
            </a:r>
            <a:r>
              <a:rPr lang="fr-FR" sz="2600" b="1" dirty="0"/>
              <a:t>nationale des facs et labos en lutte : 1</a:t>
            </a:r>
            <a:r>
              <a:rPr lang="fr-FR" sz="2600" b="1" baseline="30000" dirty="0"/>
              <a:t>er</a:t>
            </a:r>
            <a:r>
              <a:rPr lang="fr-FR" sz="2600" b="1" dirty="0"/>
              <a:t> et 2 février</a:t>
            </a:r>
            <a:r>
              <a:rPr lang="fr-FR" sz="2600" dirty="0"/>
              <a:t>, </a:t>
            </a:r>
            <a:r>
              <a:rPr lang="fr-FR" sz="2600" dirty="0" smtClean="0"/>
              <a:t>afin de </a:t>
            </a:r>
            <a:r>
              <a:rPr lang="fr-FR" sz="2600" dirty="0"/>
              <a:t>peser dans le débat </a:t>
            </a:r>
            <a:r>
              <a:rPr lang="fr-FR" sz="2600" dirty="0" smtClean="0"/>
              <a:t>parlementaire retraites / LPPR</a:t>
            </a:r>
            <a:r>
              <a:rPr lang="fr-FR" sz="2600" dirty="0"/>
              <a:t> </a:t>
            </a:r>
            <a:r>
              <a:rPr lang="fr-FR" sz="2600" dirty="0" smtClean="0"/>
              <a:t>et de consolider/démocratiser la mobilisation</a:t>
            </a:r>
            <a:endParaRPr lang="fr-FR" sz="2600" dirty="0"/>
          </a:p>
          <a:p>
            <a:r>
              <a:rPr lang="fr-FR" sz="2600" dirty="0" smtClean="0"/>
              <a:t>avec participation active des </a:t>
            </a:r>
            <a:r>
              <a:rPr lang="fr-FR" sz="2600" dirty="0"/>
              <a:t>syndicats, Comité national du CNRS et </a:t>
            </a:r>
            <a:r>
              <a:rPr lang="fr-FR" sz="2600" dirty="0" smtClean="0"/>
              <a:t>sections CNU</a:t>
            </a:r>
            <a:endParaRPr lang="fr-FR" sz="2600" dirty="0"/>
          </a:p>
          <a:p>
            <a:pPr marL="0" indent="0">
              <a:buNone/>
            </a:pPr>
            <a:endParaRPr lang="fr-FR" sz="2600" dirty="0"/>
          </a:p>
          <a:p>
            <a:r>
              <a:rPr lang="fr-FR" sz="2600" dirty="0"/>
              <a:t>Site web : </a:t>
            </a:r>
            <a:r>
              <a:rPr lang="fr-FR" sz="2600" dirty="0">
                <a:hlinkClick r:id="rId2"/>
              </a:rPr>
              <a:t>https://universiteouverte.org</a:t>
            </a:r>
            <a:r>
              <a:rPr lang="fr-FR" sz="2600" dirty="0"/>
              <a:t>  </a:t>
            </a:r>
          </a:p>
          <a:p>
            <a:r>
              <a:rPr lang="fr-FR" sz="2600" dirty="0"/>
              <a:t>Mailing-</a:t>
            </a:r>
            <a:r>
              <a:rPr lang="fr-FR" sz="2600" dirty="0" err="1"/>
              <a:t>list</a:t>
            </a:r>
            <a:r>
              <a:rPr lang="fr-FR" sz="2600" dirty="0"/>
              <a:t> : </a:t>
            </a:r>
            <a:r>
              <a:rPr lang="fr-FR" sz="2600" dirty="0">
                <a:hlinkClick r:id="rId3"/>
              </a:rPr>
              <a:t>https://framalistes.org/sympa/subscribe/mobilisationemploiesr</a:t>
            </a:r>
            <a:endParaRPr lang="fr-FR" sz="2600" dirty="0"/>
          </a:p>
          <a:p>
            <a:r>
              <a:rPr lang="fr-FR" sz="2600" dirty="0"/>
              <a:t>Canal </a:t>
            </a:r>
            <a:r>
              <a:rPr lang="fr-FR" sz="2600" dirty="0" err="1"/>
              <a:t>Telegram</a:t>
            </a:r>
            <a:r>
              <a:rPr lang="fr-FR" sz="2600" dirty="0"/>
              <a:t> : </a:t>
            </a:r>
            <a:r>
              <a:rPr lang="fr-FR" sz="2600" dirty="0" err="1"/>
              <a:t>mobilisationESR</a:t>
            </a:r>
            <a:endParaRPr lang="fr-FR" sz="2600" dirty="0"/>
          </a:p>
          <a:p>
            <a:r>
              <a:rPr lang="fr-FR" sz="2600" dirty="0"/>
              <a:t>Facebook : Pour l’emploi et les conditions de travail dans l’ESR </a:t>
            </a:r>
          </a:p>
          <a:p>
            <a:r>
              <a:rPr lang="fr-FR" sz="2600" dirty="0"/>
              <a:t>Twitter : @</a:t>
            </a:r>
            <a:r>
              <a:rPr lang="fr-FR" sz="2600" dirty="0" err="1"/>
              <a:t>UnivOuverte</a:t>
            </a:r>
            <a:r>
              <a:rPr lang="fr-FR" sz="2600" dirty="0"/>
              <a:t> et </a:t>
            </a:r>
            <a:r>
              <a:rPr lang="fr-FR" sz="2400" dirty="0"/>
              <a:t>@</a:t>
            </a:r>
            <a:r>
              <a:rPr lang="fr-FR" sz="2400" dirty="0" err="1"/>
              <a:t>EmploiESR</a:t>
            </a:r>
            <a:endParaRPr lang="fr-FR" sz="2400" dirty="0"/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114429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AF1BCC1-167F-174D-85D6-6DCF63798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22"/>
            <a:ext cx="10515600" cy="750242"/>
          </a:xfrm>
        </p:spPr>
        <p:txBody>
          <a:bodyPr>
            <a:noAutofit/>
          </a:bodyPr>
          <a:lstStyle/>
          <a:p>
            <a:r>
              <a:rPr lang="fr-FR" sz="3600" b="1" dirty="0"/>
              <a:t>Coordination des facs et labos en </a:t>
            </a:r>
            <a:r>
              <a:rPr lang="fr-FR" sz="3600" b="1" dirty="0" smtClean="0"/>
              <a:t>lutte</a:t>
            </a:r>
            <a:br>
              <a:rPr lang="fr-FR" sz="3600" b="1" dirty="0" smtClean="0"/>
            </a:br>
            <a:r>
              <a:rPr lang="fr-FR" sz="3600" b="1" dirty="0" smtClean="0"/>
              <a:t>Programme samedi 1</a:t>
            </a:r>
            <a:r>
              <a:rPr lang="fr-FR" sz="3600" b="1" baseline="30000" dirty="0" smtClean="0"/>
              <a:t>er</a:t>
            </a:r>
            <a:r>
              <a:rPr lang="fr-FR" sz="3600" b="1" dirty="0" smtClean="0"/>
              <a:t> février (Saint-Denis)</a:t>
            </a:r>
            <a:endParaRPr lang="fr-FR" sz="36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51B623-684E-DE4D-83A3-0E25D68CF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0953"/>
            <a:ext cx="10515600" cy="5363741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fr-FR" sz="2200" dirty="0"/>
              <a:t>10h-12h (plénière) : État des lieux, </a:t>
            </a:r>
            <a:r>
              <a:rPr lang="fr-FR" sz="2200" i="1" dirty="0"/>
              <a:t>pourquoi et comment faire grève dans nos établissements ?</a:t>
            </a:r>
            <a:endParaRPr lang="fr-FR" sz="2200" dirty="0"/>
          </a:p>
          <a:p>
            <a:r>
              <a:rPr lang="fr-FR" sz="2400" dirty="0"/>
              <a:t>12h-12h30 : Meeting </a:t>
            </a:r>
            <a:r>
              <a:rPr lang="fr-FR" sz="2400" dirty="0" err="1"/>
              <a:t>interpro</a:t>
            </a:r>
            <a:r>
              <a:rPr lang="fr-FR" sz="2400" dirty="0"/>
              <a:t> avec </a:t>
            </a:r>
            <a:r>
              <a:rPr lang="fr-FR" sz="2400" dirty="0" smtClean="0"/>
              <a:t>d’autres </a:t>
            </a:r>
            <a:r>
              <a:rPr lang="fr-FR" sz="2400" dirty="0"/>
              <a:t>secteurs en </a:t>
            </a:r>
            <a:r>
              <a:rPr lang="fr-FR" sz="2400" dirty="0" smtClean="0"/>
              <a:t>lutte</a:t>
            </a:r>
          </a:p>
          <a:p>
            <a:pPr lvl="0"/>
            <a:r>
              <a:rPr lang="fr-FR" sz="2400" b="1" dirty="0"/>
              <a:t>13h30-15h30 : Ateliers par actrices et acteurs de </a:t>
            </a:r>
            <a:r>
              <a:rPr lang="fr-FR" sz="2400" b="1" dirty="0" smtClean="0"/>
              <a:t>l’Enseignement Sup et de la Recherche</a:t>
            </a:r>
            <a:endParaRPr lang="fr-FR" sz="2400" dirty="0"/>
          </a:p>
          <a:p>
            <a:pPr lvl="2"/>
            <a:r>
              <a:rPr lang="fr-FR" sz="1900" dirty="0"/>
              <a:t>AG des </a:t>
            </a:r>
            <a:r>
              <a:rPr lang="fr-FR" sz="1900" dirty="0" err="1"/>
              <a:t>étudiant·es</a:t>
            </a:r>
            <a:r>
              <a:rPr lang="fr-FR" sz="1900" dirty="0"/>
              <a:t> : Précarité et condition étudiante : </a:t>
            </a:r>
          </a:p>
          <a:p>
            <a:pPr lvl="2"/>
            <a:r>
              <a:rPr lang="fr-FR" sz="1900" dirty="0"/>
              <a:t>AG des précaires : Précaires de l’ESR (non titulaires BIATSS, </a:t>
            </a:r>
            <a:r>
              <a:rPr lang="fr-FR" sz="1900" dirty="0" err="1"/>
              <a:t>enseignant·es</a:t>
            </a:r>
            <a:r>
              <a:rPr lang="fr-FR" sz="1900" dirty="0"/>
              <a:t> et </a:t>
            </a:r>
            <a:r>
              <a:rPr lang="fr-FR" sz="1900" dirty="0" err="1"/>
              <a:t>chercheur·es</a:t>
            </a:r>
            <a:r>
              <a:rPr lang="fr-FR" sz="1900" dirty="0"/>
              <a:t>)</a:t>
            </a:r>
          </a:p>
          <a:p>
            <a:pPr lvl="2"/>
            <a:r>
              <a:rPr lang="fr-FR" sz="1900" dirty="0" err="1"/>
              <a:t>Enseignant·es</a:t>
            </a:r>
            <a:r>
              <a:rPr lang="fr-FR" sz="1900" dirty="0"/>
              <a:t> et/ou </a:t>
            </a:r>
            <a:r>
              <a:rPr lang="fr-FR" sz="1900" dirty="0" err="1"/>
              <a:t>chercheu·ses</a:t>
            </a:r>
            <a:r>
              <a:rPr lang="fr-FR" sz="1900" dirty="0"/>
              <a:t>, titulaires </a:t>
            </a:r>
          </a:p>
          <a:p>
            <a:pPr lvl="2"/>
            <a:r>
              <a:rPr lang="fr-FR" sz="1900" dirty="0"/>
              <a:t>Personnel technique, numérique, administratif de l’ESR (BIATSS, ITA) </a:t>
            </a:r>
          </a:p>
          <a:p>
            <a:pPr lvl="2"/>
            <a:r>
              <a:rPr lang="fr-FR" sz="1900" dirty="0"/>
              <a:t>Division internationale du travail et place des </a:t>
            </a:r>
            <a:r>
              <a:rPr lang="fr-FR" sz="1900" dirty="0" err="1"/>
              <a:t>étrangèr·es</a:t>
            </a:r>
            <a:r>
              <a:rPr lang="fr-FR" sz="1900" dirty="0"/>
              <a:t> dans </a:t>
            </a:r>
            <a:r>
              <a:rPr lang="fr-FR" sz="1900" dirty="0" smtClean="0"/>
              <a:t>l’ESR</a:t>
            </a:r>
          </a:p>
          <a:p>
            <a:pPr lvl="0"/>
            <a:r>
              <a:rPr lang="fr-FR" sz="2400" b="1" dirty="0"/>
              <a:t>16h-18h : Ateliers par </a:t>
            </a:r>
            <a:r>
              <a:rPr lang="fr-FR" sz="2400" b="1" dirty="0" smtClean="0"/>
              <a:t>thématiques de revendications</a:t>
            </a:r>
            <a:endParaRPr lang="fr-FR" sz="2400" dirty="0"/>
          </a:p>
          <a:p>
            <a:pPr lvl="2"/>
            <a:r>
              <a:rPr lang="fr-FR" sz="1800" dirty="0"/>
              <a:t>Pour une augmentation du budget de la recherche publique, sans financiarisation et sans pression à l’évaluation, fondée sur la collaboration et non </a:t>
            </a:r>
            <a:r>
              <a:rPr lang="fr-FR" sz="1800" dirty="0" smtClean="0"/>
              <a:t>compétition</a:t>
            </a:r>
          </a:p>
          <a:p>
            <a:pPr lvl="2"/>
            <a:r>
              <a:rPr lang="fr-FR" sz="1800" dirty="0" smtClean="0"/>
              <a:t>Pour </a:t>
            </a:r>
            <a:r>
              <a:rPr lang="fr-FR" sz="1800" dirty="0"/>
              <a:t>de bonnes conditions d’enseignement </a:t>
            </a:r>
            <a:endParaRPr lang="fr-FR" sz="1800" dirty="0" smtClean="0"/>
          </a:p>
          <a:p>
            <a:pPr lvl="2"/>
            <a:r>
              <a:rPr lang="fr-FR" sz="1800" dirty="0" smtClean="0"/>
              <a:t>Pour </a:t>
            </a:r>
            <a:r>
              <a:rPr lang="fr-FR" sz="1800" dirty="0"/>
              <a:t>une formation professionnelle et des </a:t>
            </a:r>
            <a:r>
              <a:rPr lang="fr-FR" sz="1800" dirty="0" err="1"/>
              <a:t>enseignant·es</a:t>
            </a:r>
            <a:r>
              <a:rPr lang="fr-FR" sz="1800" dirty="0"/>
              <a:t> bien dotée et critique </a:t>
            </a:r>
            <a:r>
              <a:rPr lang="fr-FR" sz="1800" dirty="0" smtClean="0"/>
              <a:t>(INSPE </a:t>
            </a:r>
            <a:r>
              <a:rPr lang="fr-FR" sz="1800" dirty="0"/>
              <a:t>et des </a:t>
            </a:r>
            <a:r>
              <a:rPr lang="fr-FR" sz="1800" dirty="0" smtClean="0"/>
              <a:t>IUT)</a:t>
            </a:r>
            <a:endParaRPr lang="fr-FR" sz="1800" dirty="0"/>
          </a:p>
          <a:p>
            <a:pPr lvl="2"/>
            <a:r>
              <a:rPr lang="fr-FR" sz="1800" dirty="0" smtClean="0"/>
              <a:t>Pour </a:t>
            </a:r>
            <a:r>
              <a:rPr lang="fr-FR" sz="1800" dirty="0"/>
              <a:t>une augmentation et une revalorisation des emplois stables : en finir avec la </a:t>
            </a:r>
            <a:r>
              <a:rPr lang="fr-FR" sz="1800" dirty="0" smtClean="0"/>
              <a:t>précarité</a:t>
            </a:r>
            <a:endParaRPr lang="fr-FR" sz="1800" dirty="0"/>
          </a:p>
          <a:p>
            <a:pPr lvl="2"/>
            <a:r>
              <a:rPr lang="fr-FR" sz="1800" dirty="0"/>
              <a:t>Étudier dans de bonnes conditions, pour une université ouverte et accessible à </a:t>
            </a:r>
            <a:r>
              <a:rPr lang="fr-FR" sz="1800" dirty="0" err="1"/>
              <a:t>tou·tes</a:t>
            </a:r>
            <a:r>
              <a:rPr lang="fr-FR" sz="1800" dirty="0"/>
              <a:t>, sans </a:t>
            </a:r>
            <a:r>
              <a:rPr lang="fr-FR" sz="1800" dirty="0" smtClean="0"/>
              <a:t>discriminations</a:t>
            </a:r>
            <a:endParaRPr lang="fr-FR" sz="1800" dirty="0"/>
          </a:p>
          <a:p>
            <a:pPr lvl="2"/>
            <a:r>
              <a:rPr lang="fr-FR" sz="1800" dirty="0"/>
              <a:t>Pour de bonnes conditions de travail pour les personnels administratifs, techniques et </a:t>
            </a:r>
            <a:r>
              <a:rPr lang="fr-FR" sz="1800" dirty="0" smtClean="0"/>
              <a:t>ingénieurs</a:t>
            </a:r>
            <a:endParaRPr lang="fr-FR" sz="1800" dirty="0"/>
          </a:p>
          <a:p>
            <a:pPr lvl="0"/>
            <a:r>
              <a:rPr lang="fr-FR" sz="2200" b="1" dirty="0" smtClean="0"/>
              <a:t>19h-21h</a:t>
            </a:r>
            <a:r>
              <a:rPr lang="fr-FR" sz="2200" b="1" dirty="0"/>
              <a:t> </a:t>
            </a:r>
            <a:r>
              <a:rPr lang="fr-FR" sz="2200" b="1" dirty="0" smtClean="0"/>
              <a:t>: Réunion du «</a:t>
            </a:r>
            <a:r>
              <a:rPr lang="fr-FR" sz="2200" b="1" dirty="0"/>
              <a:t> groupe motion » </a:t>
            </a:r>
            <a:r>
              <a:rPr lang="fr-FR" sz="2200" b="1" dirty="0" smtClean="0"/>
              <a:t>et du </a:t>
            </a:r>
            <a:r>
              <a:rPr lang="fr-FR" sz="2200" b="1" dirty="0"/>
              <a:t>nouveau comité de mobilisation </a:t>
            </a:r>
            <a:endParaRPr lang="fr-FR" sz="3000" b="1" dirty="0"/>
          </a:p>
        </p:txBody>
      </p:sp>
    </p:spTree>
    <p:extLst>
      <p:ext uri="{BB962C8B-B14F-4D97-AF65-F5344CB8AC3E}">
        <p14:creationId xmlns:p14="http://schemas.microsoft.com/office/powerpoint/2010/main" val="4145674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AF1BCC1-167F-174D-85D6-6DCF63798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22"/>
            <a:ext cx="10515600" cy="750242"/>
          </a:xfrm>
        </p:spPr>
        <p:txBody>
          <a:bodyPr>
            <a:noAutofit/>
          </a:bodyPr>
          <a:lstStyle/>
          <a:p>
            <a:r>
              <a:rPr lang="fr-FR" sz="3600" b="1" dirty="0"/>
              <a:t>Coordination des facs et labos en </a:t>
            </a:r>
            <a:r>
              <a:rPr lang="fr-FR" sz="3600" b="1" dirty="0" smtClean="0"/>
              <a:t>lutte</a:t>
            </a:r>
            <a:br>
              <a:rPr lang="fr-FR" sz="3600" b="1" dirty="0" smtClean="0"/>
            </a:br>
            <a:r>
              <a:rPr lang="fr-FR" sz="3600" b="1" dirty="0" smtClean="0"/>
              <a:t>Programme dimanche 2 février (Saint-Denis)</a:t>
            </a:r>
            <a:endParaRPr lang="fr-FR" sz="36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51B623-684E-DE4D-83A3-0E25D68CF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0953"/>
            <a:ext cx="10515600" cy="5363741"/>
          </a:xfrm>
        </p:spPr>
        <p:txBody>
          <a:bodyPr>
            <a:normAutofit/>
          </a:bodyPr>
          <a:lstStyle/>
          <a:p>
            <a:pPr lvl="0"/>
            <a:r>
              <a:rPr lang="fr-FR" b="1" dirty="0"/>
              <a:t>9h30-12h: Ateliers d’organisation de la </a:t>
            </a:r>
            <a:r>
              <a:rPr lang="fr-FR" b="1" dirty="0" smtClean="0"/>
              <a:t>mobilisation</a:t>
            </a:r>
            <a:endParaRPr lang="fr-FR" dirty="0"/>
          </a:p>
          <a:p>
            <a:pPr lvl="1"/>
            <a:r>
              <a:rPr lang="fr-FR" dirty="0"/>
              <a:t>Élargir et démocratiser la mobilisation, entraîner tous les secteurs des facs et labo (Titulaires, précaires, </a:t>
            </a:r>
            <a:r>
              <a:rPr lang="fr-FR" dirty="0" err="1"/>
              <a:t>étudiant·es</a:t>
            </a:r>
            <a:r>
              <a:rPr lang="fr-FR" dirty="0"/>
              <a:t>, etc</a:t>
            </a:r>
            <a:r>
              <a:rPr lang="fr-FR" dirty="0" smtClean="0"/>
              <a:t>.)</a:t>
            </a:r>
            <a:endParaRPr lang="fr-FR" dirty="0"/>
          </a:p>
          <a:p>
            <a:pPr lvl="1"/>
            <a:r>
              <a:rPr lang="fr-FR" dirty="0"/>
              <a:t>Stratégies de communication, liens avec les </a:t>
            </a:r>
            <a:r>
              <a:rPr lang="fr-FR" dirty="0" smtClean="0"/>
              <a:t>médias</a:t>
            </a:r>
            <a:endParaRPr lang="fr-FR" dirty="0"/>
          </a:p>
          <a:p>
            <a:pPr lvl="1"/>
            <a:r>
              <a:rPr lang="fr-FR" dirty="0"/>
              <a:t>La grève des travailleurs du </a:t>
            </a:r>
            <a:r>
              <a:rPr lang="fr-FR" dirty="0" smtClean="0"/>
              <a:t>numérique</a:t>
            </a:r>
            <a:endParaRPr lang="fr-FR" dirty="0"/>
          </a:p>
          <a:p>
            <a:pPr lvl="1"/>
            <a:r>
              <a:rPr lang="fr-FR" dirty="0"/>
              <a:t>Consolider et diffuser un contre-projet pour </a:t>
            </a:r>
            <a:r>
              <a:rPr lang="fr-FR" dirty="0" smtClean="0"/>
              <a:t>l’ESR</a:t>
            </a:r>
            <a:endParaRPr lang="fr-FR" dirty="0"/>
          </a:p>
          <a:p>
            <a:pPr lvl="1"/>
            <a:r>
              <a:rPr lang="fr-FR" dirty="0"/>
              <a:t>Lobbying / travail avec des </a:t>
            </a:r>
            <a:r>
              <a:rPr lang="fr-FR" dirty="0" smtClean="0"/>
              <a:t>parlementaires</a:t>
            </a:r>
            <a:endParaRPr lang="fr-FR" dirty="0"/>
          </a:p>
          <a:p>
            <a:pPr lvl="1"/>
            <a:r>
              <a:rPr lang="fr-FR" dirty="0" smtClean="0"/>
              <a:t>Comment </a:t>
            </a:r>
            <a:r>
              <a:rPr lang="fr-FR" dirty="0"/>
              <a:t>ne pas reproduire les dominations sexistes, racistes et de classe dans nos luttes </a:t>
            </a:r>
            <a:endParaRPr lang="fr-FR" sz="6000" b="1" dirty="0"/>
          </a:p>
          <a:p>
            <a:r>
              <a:rPr lang="fr-FR" b="1" dirty="0"/>
              <a:t>13h-14h30 (plénière) : </a:t>
            </a:r>
            <a:endParaRPr lang="fr-FR" b="1" dirty="0" smtClean="0"/>
          </a:p>
          <a:p>
            <a:pPr lvl="1"/>
            <a:r>
              <a:rPr lang="fr-FR" dirty="0" smtClean="0"/>
              <a:t>retour </a:t>
            </a:r>
            <a:r>
              <a:rPr lang="fr-FR" dirty="0"/>
              <a:t>des ateliers </a:t>
            </a:r>
            <a:r>
              <a:rPr lang="fr-FR" dirty="0" smtClean="0"/>
              <a:t>et </a:t>
            </a:r>
            <a:r>
              <a:rPr lang="fr-FR" dirty="0"/>
              <a:t>désignation de groupes de </a:t>
            </a:r>
            <a:r>
              <a:rPr lang="fr-FR" dirty="0" smtClean="0"/>
              <a:t>travail</a:t>
            </a:r>
          </a:p>
          <a:p>
            <a:pPr lvl="1"/>
            <a:r>
              <a:rPr lang="fr-FR" dirty="0"/>
              <a:t>v</a:t>
            </a:r>
            <a:r>
              <a:rPr lang="fr-FR" dirty="0" smtClean="0"/>
              <a:t>ote de la motion et calendrier </a:t>
            </a:r>
            <a:r>
              <a:rPr lang="fr-FR" dirty="0"/>
              <a:t>de la mobilisation à venir</a:t>
            </a:r>
            <a:r>
              <a:rPr lang="fr-FR" u="sng" dirty="0"/>
              <a:t> 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373283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AF1BCC1-167F-174D-85D6-6DCF63798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0242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Calendrier - Coordination </a:t>
            </a:r>
            <a:r>
              <a:rPr lang="fr-FR" b="1" dirty="0"/>
              <a:t>des facs et labos en lutte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51B623-684E-DE4D-83A3-0E25D68CF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5901"/>
            <a:ext cx="10515600" cy="5363741"/>
          </a:xfrm>
        </p:spPr>
        <p:txBody>
          <a:bodyPr>
            <a:normAutofit/>
          </a:bodyPr>
          <a:lstStyle/>
          <a:p>
            <a:r>
              <a:rPr lang="fr-FR" dirty="0"/>
              <a:t>5 février : journée d’anniversaire de la mobilisation + journée de la fonction </a:t>
            </a:r>
            <a:r>
              <a:rPr lang="fr-FR" dirty="0" smtClean="0"/>
              <a:t>publique</a:t>
            </a:r>
          </a:p>
          <a:p>
            <a:r>
              <a:rPr lang="fr-FR" dirty="0" smtClean="0"/>
              <a:t>6 </a:t>
            </a:r>
            <a:r>
              <a:rPr lang="fr-FR" dirty="0"/>
              <a:t>février : journée </a:t>
            </a:r>
            <a:r>
              <a:rPr lang="fr-FR" dirty="0" err="1" smtClean="0"/>
              <a:t>interpro</a:t>
            </a:r>
            <a:endParaRPr lang="fr-FR" dirty="0"/>
          </a:p>
          <a:p>
            <a:r>
              <a:rPr lang="fr-FR" b="1" dirty="0" smtClean="0"/>
              <a:t>11 </a:t>
            </a:r>
            <a:r>
              <a:rPr lang="fr-FR" b="1" dirty="0"/>
              <a:t>février : journée de mobilisation sur la précarité </a:t>
            </a:r>
            <a:r>
              <a:rPr lang="fr-FR" dirty="0" smtClean="0"/>
              <a:t>(à </a:t>
            </a:r>
            <a:r>
              <a:rPr lang="fr-FR" dirty="0"/>
              <a:t>l’appel des </a:t>
            </a:r>
            <a:r>
              <a:rPr lang="fr-FR" dirty="0" smtClean="0"/>
              <a:t>précaires)</a:t>
            </a:r>
          </a:p>
          <a:p>
            <a:r>
              <a:rPr lang="fr-FR" dirty="0" smtClean="0"/>
              <a:t>17 </a:t>
            </a:r>
            <a:r>
              <a:rPr lang="fr-FR" dirty="0"/>
              <a:t>février : journée </a:t>
            </a:r>
            <a:r>
              <a:rPr lang="fr-FR" dirty="0" err="1" smtClean="0"/>
              <a:t>interpro</a:t>
            </a:r>
            <a:endParaRPr lang="fr-FR" dirty="0"/>
          </a:p>
          <a:p>
            <a:r>
              <a:rPr lang="fr-FR" dirty="0" smtClean="0"/>
              <a:t>Entre </a:t>
            </a:r>
            <a:r>
              <a:rPr lang="fr-FR" dirty="0"/>
              <a:t>le 17 février et le 5 mars : mobilisations sur toutes les journées </a:t>
            </a:r>
            <a:r>
              <a:rPr lang="fr-FR" dirty="0" err="1" smtClean="0"/>
              <a:t>interpro</a:t>
            </a:r>
            <a:endParaRPr lang="fr-FR" dirty="0" smtClean="0"/>
          </a:p>
          <a:p>
            <a:r>
              <a:rPr lang="fr-FR" b="1" dirty="0" smtClean="0"/>
              <a:t>5 </a:t>
            </a:r>
            <a:r>
              <a:rPr lang="fr-FR" b="1" dirty="0"/>
              <a:t>mars : première journée </a:t>
            </a:r>
            <a:r>
              <a:rPr lang="fr-FR" b="1" dirty="0" smtClean="0"/>
              <a:t>« L'université </a:t>
            </a:r>
            <a:r>
              <a:rPr lang="fr-FR" b="1" dirty="0"/>
              <a:t>et la recherche </a:t>
            </a:r>
            <a:r>
              <a:rPr lang="fr-FR" b="1" dirty="0" smtClean="0"/>
              <a:t>s'arrêtent »</a:t>
            </a:r>
          </a:p>
          <a:p>
            <a:r>
              <a:rPr lang="fr-FR" dirty="0" smtClean="0"/>
              <a:t>6 </a:t>
            </a:r>
            <a:r>
              <a:rPr lang="fr-FR" dirty="0"/>
              <a:t>et 7 mars : coordination </a:t>
            </a:r>
            <a:r>
              <a:rPr lang="fr-FR" dirty="0" smtClean="0"/>
              <a:t>nationale</a:t>
            </a:r>
          </a:p>
          <a:p>
            <a:r>
              <a:rPr lang="fr-FR" b="1" dirty="0" smtClean="0"/>
              <a:t>8 </a:t>
            </a:r>
            <a:r>
              <a:rPr lang="fr-FR" b="1" dirty="0"/>
              <a:t>mars : des cortèges ESR dans les mobilisations </a:t>
            </a:r>
            <a:r>
              <a:rPr lang="fr-FR" b="1" dirty="0" smtClean="0"/>
              <a:t>féministes</a:t>
            </a:r>
            <a:endParaRPr lang="fr-FR" b="1" dirty="0"/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4139706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AF1BCC1-167F-174D-85D6-6DCF63798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0242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Motion - Coordination </a:t>
            </a:r>
            <a:r>
              <a:rPr lang="fr-FR" b="1" dirty="0"/>
              <a:t>des facs et labos en lutte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51B623-684E-DE4D-83A3-0E25D68CF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5369"/>
            <a:ext cx="10823532" cy="547427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sz="2400" dirty="0" smtClean="0"/>
              <a:t>La </a:t>
            </a:r>
            <a:r>
              <a:rPr lang="fr-FR" sz="2400" dirty="0"/>
              <a:t>coordination nationale appelle à la tenue </a:t>
            </a:r>
            <a:r>
              <a:rPr lang="fr-FR" sz="2400" dirty="0" smtClean="0"/>
              <a:t>AG locales afin </a:t>
            </a:r>
            <a:r>
              <a:rPr lang="fr-FR" sz="2400" dirty="0"/>
              <a:t>d’organiser la </a:t>
            </a:r>
            <a:r>
              <a:rPr lang="fr-FR" sz="2400" dirty="0" smtClean="0"/>
              <a:t>grève, notamment </a:t>
            </a:r>
            <a:r>
              <a:rPr lang="fr-FR" sz="2400" dirty="0"/>
              <a:t>grâce aux modalités d’action </a:t>
            </a:r>
            <a:r>
              <a:rPr lang="fr-FR" sz="2400" dirty="0" smtClean="0"/>
              <a:t>suivantes, </a:t>
            </a:r>
            <a:r>
              <a:rPr lang="fr-FR" sz="2400" i="1" u="sng" dirty="0" smtClean="0"/>
              <a:t>à décider en fonction des contextes </a:t>
            </a:r>
            <a:r>
              <a:rPr lang="fr-FR" sz="2200" dirty="0" smtClean="0"/>
              <a:t>:</a:t>
            </a:r>
            <a:endParaRPr lang="fr-FR" sz="2200" dirty="0"/>
          </a:p>
          <a:p>
            <a:r>
              <a:rPr lang="fr-FR" b="1" dirty="0"/>
              <a:t>Mise en place d’une grève réelle et </a:t>
            </a:r>
            <a:r>
              <a:rPr lang="fr-FR" b="1" dirty="0" smtClean="0"/>
              <a:t>effective</a:t>
            </a:r>
          </a:p>
          <a:p>
            <a:pPr marL="457200" lvl="1" indent="0">
              <a:buNone/>
            </a:pPr>
            <a:r>
              <a:rPr lang="fr-FR" dirty="0" smtClean="0"/>
              <a:t>Suspension des activités pédagogiques, administratives et de recherche</a:t>
            </a:r>
          </a:p>
          <a:p>
            <a:pPr marL="457200" lvl="1" indent="0">
              <a:buNone/>
            </a:pPr>
            <a:r>
              <a:rPr lang="fr-FR" dirty="0"/>
              <a:t>Bloquer et dénoncer toutes les sanctions pédagogiques et disciplinaires </a:t>
            </a:r>
            <a:r>
              <a:rPr lang="fr-FR" dirty="0" smtClean="0"/>
              <a:t>et </a:t>
            </a:r>
            <a:r>
              <a:rPr lang="fr-FR" dirty="0"/>
              <a:t>pressions hiérarchiques contre les </a:t>
            </a:r>
            <a:r>
              <a:rPr lang="fr-FR" dirty="0" err="1" smtClean="0"/>
              <a:t>étudiant·es</a:t>
            </a:r>
            <a:r>
              <a:rPr lang="fr-FR" dirty="0" smtClean="0"/>
              <a:t> </a:t>
            </a:r>
            <a:r>
              <a:rPr lang="fr-FR" dirty="0"/>
              <a:t>et </a:t>
            </a:r>
            <a:r>
              <a:rPr lang="fr-FR" dirty="0" err="1"/>
              <a:t>travailleur·ses</a:t>
            </a:r>
            <a:r>
              <a:rPr lang="fr-FR" dirty="0"/>
              <a:t> </a:t>
            </a:r>
            <a:r>
              <a:rPr lang="fr-FR" dirty="0" err="1" smtClean="0"/>
              <a:t>mobilisé·es</a:t>
            </a:r>
            <a:endParaRPr lang="fr-FR" dirty="0" smtClean="0"/>
          </a:p>
          <a:p>
            <a:r>
              <a:rPr lang="fr-FR" b="1" dirty="0" smtClean="0"/>
              <a:t>Pour </a:t>
            </a:r>
            <a:r>
              <a:rPr lang="fr-FR" b="1" dirty="0"/>
              <a:t>une mobilisation </a:t>
            </a:r>
            <a:r>
              <a:rPr lang="fr-FR" b="1" dirty="0" smtClean="0"/>
              <a:t>interprofessionnelle</a:t>
            </a:r>
            <a:endParaRPr lang="fr-FR" dirty="0"/>
          </a:p>
          <a:p>
            <a:pPr marL="457200" lvl="1" indent="0">
              <a:buNone/>
            </a:pPr>
            <a:r>
              <a:rPr lang="fr-FR" dirty="0" smtClean="0"/>
              <a:t>Organiser </a:t>
            </a:r>
            <a:r>
              <a:rPr lang="fr-FR" dirty="0"/>
              <a:t>et animer des universités ouvertes et populaires </a:t>
            </a:r>
            <a:r>
              <a:rPr lang="fr-FR" dirty="0" smtClean="0"/>
              <a:t>permanentes</a:t>
            </a:r>
          </a:p>
          <a:p>
            <a:pPr marL="457200" lvl="1" indent="0">
              <a:buNone/>
            </a:pPr>
            <a:r>
              <a:rPr lang="fr-FR" dirty="0" smtClean="0"/>
              <a:t>Rejoindre </a:t>
            </a:r>
            <a:r>
              <a:rPr lang="fr-FR" dirty="0"/>
              <a:t>et participer activement aux actions </a:t>
            </a:r>
            <a:r>
              <a:rPr lang="fr-FR" dirty="0" smtClean="0"/>
              <a:t>interprofessionnelles</a:t>
            </a:r>
            <a:r>
              <a:rPr lang="fr-FR" b="1" dirty="0"/>
              <a:t> </a:t>
            </a:r>
            <a:endParaRPr lang="fr-FR" b="1" dirty="0" smtClean="0"/>
          </a:p>
          <a:p>
            <a:pPr marL="228600" lvl="1">
              <a:spcBef>
                <a:spcPts val="1000"/>
              </a:spcBef>
            </a:pPr>
            <a:r>
              <a:rPr lang="fr-FR" sz="2800" b="1" dirty="0"/>
              <a:t>Actions de pression et de </a:t>
            </a:r>
            <a:r>
              <a:rPr lang="fr-FR" sz="2800" b="1" dirty="0" err="1" smtClean="0"/>
              <a:t>visibilisation</a:t>
            </a:r>
            <a:endParaRPr lang="fr-FR" sz="2800" b="1" dirty="0" smtClean="0"/>
          </a:p>
          <a:p>
            <a:pPr marL="457200" lvl="2" indent="0">
              <a:spcBef>
                <a:spcPts val="1000"/>
              </a:spcBef>
              <a:buNone/>
            </a:pPr>
            <a:r>
              <a:rPr lang="fr-FR" sz="2400" dirty="0" smtClean="0"/>
              <a:t>Faire des séances de mobilisation/information avec les </a:t>
            </a:r>
            <a:r>
              <a:rPr lang="fr-FR" sz="2400" dirty="0" err="1" smtClean="0"/>
              <a:t>étudiant·es</a:t>
            </a:r>
            <a:endParaRPr lang="fr-FR" sz="2400" dirty="0" smtClean="0"/>
          </a:p>
          <a:p>
            <a:pPr marL="457200" lvl="2" indent="0">
              <a:spcBef>
                <a:spcPts val="1000"/>
              </a:spcBef>
              <a:buNone/>
            </a:pPr>
            <a:r>
              <a:rPr lang="fr-FR" sz="2400" dirty="0" err="1" smtClean="0"/>
              <a:t>Visibiliser</a:t>
            </a:r>
            <a:r>
              <a:rPr lang="fr-FR" sz="2400" dirty="0" smtClean="0"/>
              <a:t> la contestation sur sites web, actions symboliques, signatures scientifiques, etc…</a:t>
            </a:r>
          </a:p>
          <a:p>
            <a:r>
              <a:rPr lang="fr-FR" b="1" dirty="0" smtClean="0"/>
              <a:t>Pour </a:t>
            </a:r>
            <a:r>
              <a:rPr lang="fr-FR" b="1" dirty="0"/>
              <a:t>une mobilisation inclusive et </a:t>
            </a:r>
            <a:r>
              <a:rPr lang="fr-FR" b="1" dirty="0" smtClean="0"/>
              <a:t>solidaire, tous ensemble !</a:t>
            </a:r>
            <a:endParaRPr lang="fr-FR" b="1" dirty="0"/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44820841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437</Words>
  <Application>Microsoft Office PowerPoint</Application>
  <PresentationFormat>Grand écran</PresentationFormat>
  <Paragraphs>131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Thème Office</vt:lpstr>
      <vt:lpstr>Régime de retraites à points : enjeux dans l’ESR</vt:lpstr>
      <vt:lpstr>Emploi dans l’ESR = accentuer la précarisation au nom de l’attractivité ?</vt:lpstr>
      <vt:lpstr>Financement de l’ESR = renforcer la compétition sur « projets »</vt:lpstr>
      <vt:lpstr>Université à deux vitesses = soutenir les grandes universités de recherche… et délaisser les autres </vt:lpstr>
      <vt:lpstr>Coordination des facs et labos en lutte</vt:lpstr>
      <vt:lpstr>Coordination des facs et labos en lutte Programme samedi 1er février (Saint-Denis)</vt:lpstr>
      <vt:lpstr>Coordination des facs et labos en lutte Programme dimanche 2 février (Saint-Denis)</vt:lpstr>
      <vt:lpstr>Calendrier - Coordination des facs et labos en lutte</vt:lpstr>
      <vt:lpstr>Motion - Coordination des facs et labos en lutte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2020-02-03T23:32:58Z</dcterms:created>
  <dcterms:modified xsi:type="dcterms:W3CDTF">2020-02-03T23:33:14Z</dcterms:modified>
</cp:coreProperties>
</file>