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1" r:id="rId13"/>
    <p:sldId id="270" r:id="rId14"/>
    <p:sldId id="272" r:id="rId15"/>
    <p:sldId id="268" r:id="rId16"/>
    <p:sldId id="267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3112"/>
  </p:normalViewPr>
  <p:slideViewPr>
    <p:cSldViewPr snapToGrid="0" snapToObjects="1">
      <p:cViewPr varScale="1">
        <p:scale>
          <a:sx n="88" d="100"/>
          <a:sy n="88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37F75-CF34-F84E-80E7-47FD52A33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00E6843F-3210-A64D-B987-D625D5283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744A4E1-9C8D-AF4B-B724-41F7FBC3E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588BD1D-9DBB-AB4D-9510-E959784D9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708F084E-9C0C-DA45-AF4B-D036C669A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6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BE9BD18-5A56-7E4C-BF62-38055F5D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70C54A2-A9FC-3441-8C63-E6A465562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A536DAE-1311-0349-BA95-52913473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4CD0B98-3D87-D141-8C01-ADA1C1E7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DF6CB78-411F-9447-AF3C-BAFBD7DD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28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E0DE93B-4321-1049-A469-0E433B77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99B627D-0746-9A47-88CD-73063AA6F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E9B8C84-DE94-6B4D-950A-0FCE6501B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2C239AA-4A24-354A-80A2-AD89B4B8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77F1F7E-EAC4-BE44-93E1-07E4B24A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49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4ACA6BB-0554-E34A-93E6-10105C21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99FC0799-B9DC-9241-B0BA-8E5A6E412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3D3526E6-F7A7-FE4B-81E6-904E37065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67D7048D-C56E-9840-A483-88BF5B1CD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9110C0C-4754-C74C-8CEE-D7717EFE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DB224CDC-F65C-EF4E-9B3C-C4C29763D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10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09A3F5D-2A52-CF47-B7CF-7DC9B57F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54FAAB8-8BB4-094D-BFF1-BA87EFA60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C3D1B92-E808-804B-A438-195CC724C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C081C8CA-FB7C-354B-A2EB-56DE5654C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AE36528-711F-D847-B3A1-A20B7C381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5A219D65-7117-604A-BD11-697DAD57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53E4261C-E5C4-A942-B297-28C7AC13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F324C17A-0268-4D4A-902F-64B967CDE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65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D307A4B-FBBE-D047-877F-D208717B4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008EECB-FEA0-A64A-A3C0-414CB66B6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5C3F3883-14AD-744B-A967-8DCFF382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F230BE7-5A40-EF4E-874B-424352D14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09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33602B08-C5F8-8D4B-B412-E3284A499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D4F0F64-4254-EB4D-8B63-3822B6C2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F04F827C-9EC9-0842-A687-2EA04BBD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44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9CF76B9-021E-3843-B391-F8067F19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74A06C1-C0E6-6D4F-A1C4-DD326D6F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F5AB5093-CDFD-A340-88C7-EED3C9AE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81862BD-78CF-794D-9BE5-CB6F9895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2B8AA20-F151-1642-93DE-00313AE34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D0288F6-4D5F-5F4B-931B-C50F3908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00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72356FA-E9BA-0049-8AEC-0354CA8F0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E4375715-1C74-3347-88AA-CA60BC4583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87DEE8C-28D6-B043-AE31-0DD288C1E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5472BB15-9C6D-4840-A72C-A6DBAB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90C05161-44C5-6640-9C68-7DBCD4602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778BDAA7-7045-AB48-8B37-33839450D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34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EE7FE8B-A3EA-284A-9A4A-971519A48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300D68A4-E0E5-9540-8C46-2E97CBB69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7E4D65B-0039-4B4D-ADC3-380211C9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32636EEF-59D0-8D49-99AB-F6F2964F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441B465-157D-2448-B217-F4F99FA9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58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F491602-A79B-E947-8105-834216BC3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D661495-4754-0F43-BF3D-35E865B77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18528827-5AD5-3D4C-99CA-E5624CCC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172AC4-1E5E-E342-8225-37924420E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DF2A898-FB3B-EF47-B3B0-A7DEEB121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62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6B659A2E-0961-0242-A39E-4576F2614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E33E1B8-633D-3C4F-840B-97B331ADD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5276916-AA78-7845-A43E-620B0F1D2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8BABF-D669-C544-A523-0B7EF744B8AB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271ACB9-7322-1B45-9281-47E598F88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30EEA5E-36F6-CB4E-9776-2137F116F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0154A-EF74-EA4B-B62D-7DB397FAF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2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educpros.fr/julien-gossa/2019/09/25/lppr-rapports-des-groupes-de-travai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CA06640-F470-4A46-9409-0E3EB0631B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Programmation </a:t>
            </a:r>
            <a:r>
              <a:rPr lang="fr-FR" dirty="0" smtClean="0"/>
              <a:t>Pluriannuelle </a:t>
            </a:r>
            <a:r>
              <a:rPr lang="fr-FR" dirty="0"/>
              <a:t>de la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74666195-0DFB-B343-9CE8-D6F035F017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Ou qu’est-ce qui nous attend à </a:t>
            </a:r>
            <a:r>
              <a:rPr lang="fr-FR" dirty="0" smtClean="0"/>
              <a:t>l’université et dans la recherche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31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250BAB-845C-7843-87C4-4911DED1E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Calendrier de la loi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B1117C5-38D3-764A-B6E4-878F498EB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1</a:t>
            </a:r>
            <a:r>
              <a:rPr lang="fr-FR" b="1" baseline="30000" dirty="0"/>
              <a:t>e</a:t>
            </a:r>
            <a:r>
              <a:rPr lang="fr-FR" b="1" dirty="0"/>
              <a:t> février 2019</a:t>
            </a:r>
            <a:r>
              <a:rPr lang="fr-FR" dirty="0"/>
              <a:t>: E. Philippe confie à Frédérique Vidal l’élaboration d’une loi de programmation </a:t>
            </a:r>
            <a:r>
              <a:rPr lang="fr-FR" dirty="0" err="1"/>
              <a:t>plurianuelle</a:t>
            </a:r>
            <a:r>
              <a:rPr lang="fr-FR" dirty="0"/>
              <a:t> de la recherche.</a:t>
            </a:r>
          </a:p>
          <a:p>
            <a:pPr marL="0" indent="0">
              <a:buNone/>
            </a:pPr>
            <a:r>
              <a:rPr lang="fr-FR" dirty="0">
                <a:sym typeface="Wingdings" pitchFamily="2" charset="2"/>
              </a:rPr>
              <a:t> </a:t>
            </a:r>
            <a:r>
              <a:rPr lang="fr-FR" dirty="0"/>
              <a:t>3 groupes de travail missionnés par Vidal viennent de rendre leur rapports 23 Septembre </a:t>
            </a:r>
          </a:p>
          <a:p>
            <a:pPr marL="0" indent="0">
              <a:buNone/>
            </a:pPr>
            <a:r>
              <a:rPr lang="fr-FR" b="1" dirty="0"/>
              <a:t>Début 2020</a:t>
            </a:r>
            <a:r>
              <a:rPr lang="fr-FR" dirty="0"/>
              <a:t>: élaboration et présentation de la loi</a:t>
            </a:r>
          </a:p>
          <a:p>
            <a:pPr marL="0" indent="0">
              <a:buNone/>
            </a:pPr>
            <a:r>
              <a:rPr lang="fr-FR" b="1" dirty="0"/>
              <a:t>Rentrée 2020 </a:t>
            </a:r>
            <a:r>
              <a:rPr lang="fr-FR" b="1"/>
              <a:t>ou janvier 2021</a:t>
            </a:r>
            <a:r>
              <a:rPr lang="fr-FR"/>
              <a:t>: </a:t>
            </a:r>
            <a:r>
              <a:rPr lang="fr-FR" dirty="0"/>
              <a:t>Application de la loi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514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26A08A8-A6D8-2F43-A241-9895F921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448"/>
            <a:ext cx="10515600" cy="1021887"/>
          </a:xfrm>
        </p:spPr>
        <p:txBody>
          <a:bodyPr/>
          <a:lstStyle/>
          <a:p>
            <a:r>
              <a:rPr lang="fr-FR" dirty="0"/>
              <a:t>Composition des groupes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D2A59CD-AB28-524F-A5D2-5804FE400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996"/>
            <a:ext cx="10515600" cy="490296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</a:t>
            </a:r>
            <a:r>
              <a:rPr lang="fr-FR" baseline="30000" dirty="0"/>
              <a:t>e</a:t>
            </a:r>
            <a:r>
              <a:rPr lang="fr-FR" dirty="0"/>
              <a:t> GT: financement:</a:t>
            </a:r>
          </a:p>
          <a:p>
            <a:pPr marL="0" indent="0">
              <a:buNone/>
            </a:pPr>
            <a:r>
              <a:rPr lang="fr-FR" b="1" dirty="0"/>
              <a:t>Rapporteurs: </a:t>
            </a:r>
            <a:r>
              <a:rPr lang="fr-FR" dirty="0"/>
              <a:t>Antoine Petit, président du CNRS (mathématicien); Sylvie </a:t>
            </a:r>
            <a:r>
              <a:rPr lang="fr-FR" dirty="0" err="1"/>
              <a:t>Retailleau</a:t>
            </a:r>
            <a:r>
              <a:rPr lang="fr-FR" dirty="0"/>
              <a:t> (physicienne), Présidente de l’université Paris Saclay, Cédric Villani (mathématicien), député LRM</a:t>
            </a:r>
          </a:p>
          <a:p>
            <a:pPr marL="0" indent="0">
              <a:buNone/>
            </a:pPr>
            <a:r>
              <a:rPr lang="fr-FR" dirty="0"/>
              <a:t>8 membres, dont 1 sénateurs, 1 député, 1 NYU, 5 scientifiques français</a:t>
            </a:r>
          </a:p>
          <a:p>
            <a:r>
              <a:rPr lang="fr-FR" dirty="0"/>
              <a:t>2</a:t>
            </a:r>
            <a:r>
              <a:rPr lang="fr-FR" baseline="30000" dirty="0"/>
              <a:t>e</a:t>
            </a:r>
            <a:r>
              <a:rPr lang="fr-FR" dirty="0"/>
              <a:t> GT: carrières</a:t>
            </a:r>
          </a:p>
          <a:p>
            <a:pPr marL="0" indent="0">
              <a:buNone/>
            </a:pPr>
            <a:r>
              <a:rPr lang="fr-FR" b="1" dirty="0"/>
              <a:t>Rapporteurs</a:t>
            </a:r>
            <a:r>
              <a:rPr lang="fr-FR" dirty="0"/>
              <a:t>: Philippe Berta, député LRM (biologiste); Philippe </a:t>
            </a:r>
            <a:r>
              <a:rPr lang="fr-FR" dirty="0" err="1"/>
              <a:t>Mauguin</a:t>
            </a:r>
            <a:r>
              <a:rPr lang="fr-FR" dirty="0"/>
              <a:t>, Président directeur général de l’INRA; Manuel </a:t>
            </a:r>
            <a:r>
              <a:rPr lang="fr-FR" dirty="0" err="1"/>
              <a:t>Tunon</a:t>
            </a:r>
            <a:r>
              <a:rPr lang="fr-FR" dirty="0"/>
              <a:t> de Lara, (ingénieur) Président de l’Université de Bordeaux (</a:t>
            </a:r>
            <a:r>
              <a:rPr lang="fr-FR" dirty="0" err="1"/>
              <a:t>medecin</a:t>
            </a:r>
            <a:r>
              <a:rPr lang="fr-FR" dirty="0"/>
              <a:t>)</a:t>
            </a:r>
          </a:p>
          <a:p>
            <a:r>
              <a:rPr lang="fr-FR" dirty="0"/>
              <a:t>3</a:t>
            </a:r>
            <a:r>
              <a:rPr lang="fr-FR" baseline="30000" dirty="0"/>
              <a:t>e</a:t>
            </a:r>
            <a:r>
              <a:rPr lang="fr-FR" dirty="0"/>
              <a:t> GT: Recherche partenariale et innovation: </a:t>
            </a:r>
          </a:p>
          <a:p>
            <a:pPr marL="0" indent="0">
              <a:buNone/>
            </a:pPr>
            <a:r>
              <a:rPr lang="fr-FR" b="1" dirty="0"/>
              <a:t>Rapporteurs</a:t>
            </a:r>
            <a:r>
              <a:rPr lang="fr-FR" dirty="0"/>
              <a:t>: Francis </a:t>
            </a:r>
            <a:r>
              <a:rPr lang="fr-FR" dirty="0" err="1"/>
              <a:t>Chouat</a:t>
            </a:r>
            <a:r>
              <a:rPr lang="fr-FR" dirty="0"/>
              <a:t>, député de l’Essonne LRM, Isabel Marey-Semper (L’</a:t>
            </a:r>
            <a:r>
              <a:rPr lang="fr-FR" dirty="0" err="1"/>
              <a:t>Oreal</a:t>
            </a:r>
            <a:r>
              <a:rPr lang="fr-FR" dirty="0"/>
              <a:t>, auj. ENA), Dominique </a:t>
            </a:r>
            <a:r>
              <a:rPr lang="fr-FR" dirty="0" err="1"/>
              <a:t>Vernay</a:t>
            </a:r>
            <a:r>
              <a:rPr lang="fr-FR" dirty="0"/>
              <a:t> (Paris-Saclay, ingénieur)</a:t>
            </a:r>
          </a:p>
          <a:p>
            <a:pPr marL="0" indent="0">
              <a:buNone/>
            </a:pP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7031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F92C7D8-2E32-4148-8D62-6B45E515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Constats et propositions des 3 groupes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73059FC-6FA8-9849-9181-6A588DBC9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Synthèse et analyse très bien faites par </a:t>
            </a:r>
            <a:r>
              <a:rPr lang="fr-FR" dirty="0">
                <a:solidFill>
                  <a:srgbClr val="FF0000"/>
                </a:solidFill>
              </a:rPr>
              <a:t>Julien </a:t>
            </a:r>
            <a:r>
              <a:rPr lang="fr-FR" dirty="0" err="1">
                <a:solidFill>
                  <a:srgbClr val="FF0000"/>
                </a:solidFill>
              </a:rPr>
              <a:t>Gossa</a:t>
            </a:r>
            <a:r>
              <a:rPr lang="fr-FR" dirty="0"/>
              <a:t>, MCF à l’Université de Strasbourg, informatique, FSU</a:t>
            </a:r>
          </a:p>
          <a:p>
            <a:pPr marL="0" indent="0">
              <a:buNone/>
            </a:pPr>
            <a:r>
              <a:rPr lang="fr-FR" dirty="0" smtClean="0">
                <a:hlinkClick r:id="rId2"/>
              </a:rPr>
              <a:t>http</a:t>
            </a:r>
            <a:r>
              <a:rPr lang="fr-FR" dirty="0">
                <a:hlinkClick r:id="rId2"/>
              </a:rPr>
              <a:t>://blog.educpros.fr/julien-gossa/2019/09/25/lppr-rapports-des-groupes-de-travail</a:t>
            </a:r>
            <a:r>
              <a:rPr lang="fr-FR" dirty="0" smtClean="0">
                <a:hlinkClick r:id="rId2"/>
              </a:rPr>
              <a:t>/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Plus de chose sur Universiteouverte.org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5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3416B9-4C92-0D4A-AA97-D41AAD1B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Groupe 1: financement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1F58C34-D475-534F-8930-93CBB4EF8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Constats</a:t>
            </a:r>
          </a:p>
          <a:p>
            <a:r>
              <a:rPr lang="fr-FR" dirty="0"/>
              <a:t>Montée en puissance de grands pays émergents (Chine), la France a perdu du terrain, le niveau de </a:t>
            </a:r>
            <a:r>
              <a:rPr lang="fr-FR" dirty="0">
                <a:solidFill>
                  <a:srgbClr val="FF0000"/>
                </a:solidFill>
              </a:rPr>
              <a:t>financement</a:t>
            </a:r>
            <a:r>
              <a:rPr lang="fr-FR" dirty="0"/>
              <a:t> insuffisant.</a:t>
            </a:r>
          </a:p>
          <a:p>
            <a:r>
              <a:rPr lang="fr-FR" dirty="0"/>
              <a:t>Pour éviter un décrochage scientifique, il faut investir dans la recherche.</a:t>
            </a:r>
          </a:p>
          <a:p>
            <a:r>
              <a:rPr lang="fr-FR" dirty="0"/>
              <a:t>S’appuyant sur la position du président de l’ERC (</a:t>
            </a:r>
            <a:r>
              <a:rPr lang="fr-FR" dirty="0" err="1"/>
              <a:t>European</a:t>
            </a:r>
            <a:r>
              <a:rPr lang="fr-FR" dirty="0"/>
              <a:t> </a:t>
            </a:r>
            <a:r>
              <a:rPr lang="fr-FR" dirty="0" err="1"/>
              <a:t>Research</a:t>
            </a:r>
            <a:r>
              <a:rPr lang="fr-FR" dirty="0"/>
              <a:t> Council), </a:t>
            </a:r>
          </a:p>
          <a:p>
            <a:pPr lvl="1"/>
            <a:r>
              <a:rPr lang="fr-FR" dirty="0"/>
              <a:t>les moyens distribués par appel à projet restent faibles, tandis que leur augmentation est souvent corrélée à une forte </a:t>
            </a:r>
            <a:r>
              <a:rPr lang="fr-FR" dirty="0">
                <a:solidFill>
                  <a:srgbClr val="FF0000"/>
                </a:solidFill>
              </a:rPr>
              <a:t>diminution du financement récurrent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les moyens seraient encore trop dispersés.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906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F7B843-2D66-0144-866A-E110DE15A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Groupe 1 financement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4C96909-0EC3-5741-B2B6-61B7CA8E8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Propositions</a:t>
            </a:r>
          </a:p>
          <a:p>
            <a:r>
              <a:rPr lang="fr-FR" dirty="0"/>
              <a:t>permettre aux régions et aux laboratoires de </a:t>
            </a:r>
            <a:r>
              <a:rPr lang="fr-FR" dirty="0">
                <a:solidFill>
                  <a:srgbClr val="FF0000"/>
                </a:solidFill>
              </a:rPr>
              <a:t>s’endetter</a:t>
            </a:r>
          </a:p>
          <a:p>
            <a:r>
              <a:rPr lang="fr-FR" dirty="0"/>
              <a:t>poursuivre la </a:t>
            </a:r>
            <a:r>
              <a:rPr lang="fr-FR" dirty="0">
                <a:solidFill>
                  <a:srgbClr val="FF0000"/>
                </a:solidFill>
              </a:rPr>
              <a:t>concentration</a:t>
            </a:r>
            <a:r>
              <a:rPr lang="fr-FR" dirty="0"/>
              <a:t> des moyens en : </a:t>
            </a:r>
          </a:p>
          <a:p>
            <a:pPr lvl="1"/>
            <a:r>
              <a:rPr lang="fr-FR" dirty="0"/>
              <a:t>augmentant le poids de </a:t>
            </a:r>
            <a:r>
              <a:rPr lang="fr-FR" dirty="0">
                <a:solidFill>
                  <a:srgbClr val="FF0000"/>
                </a:solidFill>
              </a:rPr>
              <a:t>l’évaluation</a:t>
            </a:r>
            <a:r>
              <a:rPr lang="fr-FR" dirty="0"/>
              <a:t> sur les chercheurs </a:t>
            </a:r>
          </a:p>
          <a:p>
            <a:pPr lvl="1"/>
            <a:r>
              <a:rPr lang="fr-FR" dirty="0"/>
              <a:t>augmentant le poids des </a:t>
            </a:r>
            <a:r>
              <a:rPr lang="fr-FR" dirty="0">
                <a:solidFill>
                  <a:srgbClr val="FF0000"/>
                </a:solidFill>
              </a:rPr>
              <a:t>appels à projet</a:t>
            </a:r>
            <a:r>
              <a:rPr lang="fr-FR" dirty="0"/>
              <a:t> : </a:t>
            </a:r>
          </a:p>
          <a:p>
            <a:pPr lvl="2"/>
            <a:r>
              <a:rPr lang="fr-FR" dirty="0"/>
              <a:t>internes aux laboratoires (« crédits compétitifs ») </a:t>
            </a:r>
          </a:p>
          <a:p>
            <a:pPr lvl="2"/>
            <a:r>
              <a:rPr lang="fr-FR" dirty="0"/>
              <a:t>externe (ANR) ;</a:t>
            </a:r>
          </a:p>
          <a:p>
            <a:pPr lvl="2"/>
            <a:r>
              <a:rPr lang="fr-FR" dirty="0"/>
              <a:t>appels à projet permettant de financer la réponse à d’autres appels à projet</a:t>
            </a:r>
          </a:p>
          <a:p>
            <a:r>
              <a:rPr lang="fr-FR" dirty="0"/>
              <a:t>mieux gérer les grandes infrastructures de recherche.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82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CFDC521-4DBB-324D-9DEA-F1764489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GT2: Carrières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AC924F1-2E85-8B49-AE61-336AAC723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Constats</a:t>
            </a:r>
          </a:p>
          <a:p>
            <a:pPr marL="0" indent="0">
              <a:buNone/>
            </a:pPr>
            <a:r>
              <a:rPr lang="fr-FR" dirty="0"/>
              <a:t>diagnostic </a:t>
            </a:r>
            <a:r>
              <a:rPr lang="fr-FR" dirty="0">
                <a:solidFill>
                  <a:srgbClr val="FF0000"/>
                </a:solidFill>
              </a:rPr>
              <a:t>alarmant </a:t>
            </a:r>
            <a:r>
              <a:rPr lang="fr-FR" dirty="0"/>
              <a:t>:</a:t>
            </a:r>
          </a:p>
          <a:p>
            <a:r>
              <a:rPr lang="fr-FR" dirty="0"/>
              <a:t>Recherche: </a:t>
            </a:r>
            <a:r>
              <a:rPr lang="fr-FR" dirty="0">
                <a:solidFill>
                  <a:srgbClr val="FF0000"/>
                </a:solidFill>
              </a:rPr>
              <a:t>rémunérations</a:t>
            </a:r>
            <a:r>
              <a:rPr lang="fr-FR" dirty="0"/>
              <a:t> de tous sensiblement </a:t>
            </a:r>
            <a:r>
              <a:rPr lang="fr-FR" dirty="0">
                <a:solidFill>
                  <a:srgbClr val="FF0000"/>
                </a:solidFill>
              </a:rPr>
              <a:t>inférieures </a:t>
            </a:r>
            <a:r>
              <a:rPr lang="fr-FR" dirty="0"/>
              <a:t>à celles des pays membres de (OCDE), mais également à celles des autres corps de la fonction publique française.</a:t>
            </a:r>
          </a:p>
          <a:p>
            <a:r>
              <a:rPr lang="fr-FR" dirty="0">
                <a:solidFill>
                  <a:srgbClr val="FF0000"/>
                </a:solidFill>
              </a:rPr>
              <a:t>L’emploi scientifique permanent </a:t>
            </a:r>
            <a:r>
              <a:rPr lang="fr-FR" dirty="0"/>
              <a:t>a connu une </a:t>
            </a:r>
            <a:r>
              <a:rPr lang="fr-FR" dirty="0">
                <a:solidFill>
                  <a:srgbClr val="FF0000"/>
                </a:solidFill>
              </a:rPr>
              <a:t>érosion</a:t>
            </a:r>
            <a:r>
              <a:rPr lang="fr-FR" dirty="0"/>
              <a:t> depuis plus de dix ans, en partie masquée par le recours à des contrats précaires. Les </a:t>
            </a:r>
            <a:r>
              <a:rPr lang="fr-FR" dirty="0">
                <a:solidFill>
                  <a:srgbClr val="FF0000"/>
                </a:solidFill>
              </a:rPr>
              <a:t>conditions d’entrée </a:t>
            </a:r>
            <a:r>
              <a:rPr lang="fr-FR" dirty="0"/>
              <a:t>dans la carrière scientifique sont </a:t>
            </a:r>
            <a:r>
              <a:rPr lang="fr-FR" dirty="0">
                <a:solidFill>
                  <a:srgbClr val="FF0000"/>
                </a:solidFill>
              </a:rPr>
              <a:t>défavorables</a:t>
            </a:r>
            <a:r>
              <a:rPr lang="fr-FR" dirty="0"/>
              <a:t>.</a:t>
            </a:r>
          </a:p>
          <a:p>
            <a:r>
              <a:rPr lang="fr-FR" dirty="0"/>
              <a:t>Grande disparité en RH selon les organismes de recherche et d’enseignement supérieur.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3137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8BA80B-B5E8-7244-8A5D-E61480B1D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GT2: Carrières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51F0706-7DBF-7E43-B39E-9909B7D4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0"/>
            <a:ext cx="10515600" cy="51032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/>
              <a:t>Propositions</a:t>
            </a:r>
          </a:p>
          <a:p>
            <a:r>
              <a:rPr lang="fr-FR" dirty="0"/>
              <a:t>Augmenter substantiellement (2Md€/an) </a:t>
            </a:r>
            <a:r>
              <a:rPr lang="fr-FR" dirty="0">
                <a:solidFill>
                  <a:srgbClr val="FF0000"/>
                </a:solidFill>
              </a:rPr>
              <a:t>les primes </a:t>
            </a:r>
            <a:r>
              <a:rPr lang="fr-FR" dirty="0"/>
              <a:t>des personnels</a:t>
            </a:r>
          </a:p>
          <a:p>
            <a:r>
              <a:rPr lang="fr-FR" dirty="0">
                <a:solidFill>
                  <a:srgbClr val="FF0000"/>
                </a:solidFill>
              </a:rPr>
              <a:t>augmenter la précarité </a:t>
            </a:r>
            <a:r>
              <a:rPr lang="fr-FR" dirty="0"/>
              <a:t>des personnels en : </a:t>
            </a:r>
          </a:p>
          <a:p>
            <a:pPr lvl="1"/>
            <a:r>
              <a:rPr lang="fr-FR" dirty="0"/>
              <a:t>primes à la </a:t>
            </a:r>
            <a:r>
              <a:rPr lang="fr-FR" dirty="0">
                <a:solidFill>
                  <a:srgbClr val="FF0000"/>
                </a:solidFill>
              </a:rPr>
              <a:t>performance</a:t>
            </a:r>
            <a:r>
              <a:rPr lang="fr-FR" dirty="0"/>
              <a:t> et à « l’engagement »</a:t>
            </a:r>
          </a:p>
          <a:p>
            <a:pPr lvl="1"/>
            <a:r>
              <a:rPr lang="fr-FR" dirty="0"/>
              <a:t>nombreux </a:t>
            </a:r>
            <a:r>
              <a:rPr lang="fr-FR" dirty="0">
                <a:solidFill>
                  <a:srgbClr val="FF0000"/>
                </a:solidFill>
              </a:rPr>
              <a:t>statuts précaires </a:t>
            </a:r>
            <a:r>
              <a:rPr lang="fr-FR" dirty="0"/>
              <a:t>(tenure </a:t>
            </a:r>
            <a:r>
              <a:rPr lang="fr-FR" dirty="0" err="1"/>
              <a:t>tracks</a:t>
            </a:r>
            <a:r>
              <a:rPr lang="fr-FR" dirty="0"/>
              <a:t>, contrats de projet, etc.) </a:t>
            </a:r>
          </a:p>
          <a:p>
            <a:pPr lvl="1"/>
            <a:r>
              <a:rPr lang="fr-FR" dirty="0"/>
              <a:t>augmentant le poids de </a:t>
            </a:r>
            <a:r>
              <a:rPr lang="fr-FR" dirty="0">
                <a:solidFill>
                  <a:srgbClr val="FF0000"/>
                </a:solidFill>
              </a:rPr>
              <a:t>l’évaluation</a:t>
            </a:r>
            <a:r>
              <a:rPr lang="fr-FR" dirty="0"/>
              <a:t> sur les chercheurs.</a:t>
            </a:r>
          </a:p>
          <a:p>
            <a:pPr lvl="1"/>
            <a:r>
              <a:rPr lang="fr-FR" dirty="0"/>
              <a:t>transformant les carrières, missions et temps de travail des enseignants-chercheurs (</a:t>
            </a:r>
            <a:r>
              <a:rPr lang="fr-FR" dirty="0">
                <a:solidFill>
                  <a:srgbClr val="FF0000"/>
                </a:solidFill>
              </a:rPr>
              <a:t>modulation de service=&gt; fin des 192h « désuet, mène à des heures complémentaires »</a:t>
            </a:r>
            <a:r>
              <a:rPr lang="fr-FR" dirty="0"/>
              <a:t>) ;</a:t>
            </a:r>
          </a:p>
          <a:p>
            <a:r>
              <a:rPr lang="fr-FR" dirty="0"/>
              <a:t>renommer les Maîtres de conférences « Professeurs-assistants » et/ou fusionner les corps.</a:t>
            </a:r>
          </a:p>
          <a:p>
            <a:r>
              <a:rPr lang="fr-FR" dirty="0"/>
              <a:t>valoriser le doctorat en </a:t>
            </a:r>
            <a:r>
              <a:rPr lang="fr-FR" dirty="0">
                <a:solidFill>
                  <a:srgbClr val="FF0000"/>
                </a:solidFill>
              </a:rPr>
              <a:t>adaptant sa durée </a:t>
            </a:r>
            <a:r>
              <a:rPr lang="fr-FR" dirty="0"/>
              <a:t>et en augmentant rémunérations et financement dédié ;</a:t>
            </a:r>
          </a:p>
          <a:p>
            <a:r>
              <a:rPr lang="fr-FR" dirty="0"/>
              <a:t>encourager la </a:t>
            </a:r>
            <a:r>
              <a:rPr lang="fr-FR" dirty="0">
                <a:solidFill>
                  <a:srgbClr val="FF0000"/>
                </a:solidFill>
              </a:rPr>
              <a:t>mobilité public-privé </a:t>
            </a:r>
            <a:r>
              <a:rPr lang="fr-FR" dirty="0"/>
              <a:t>des titulaires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Bonus : l’administration peut </a:t>
            </a:r>
            <a:r>
              <a:rPr lang="fr-FR" b="1" dirty="0" smtClean="0"/>
              <a:t>licencier</a:t>
            </a:r>
            <a:r>
              <a:rPr lang="fr-FR" dirty="0" smtClean="0"/>
              <a:t> </a:t>
            </a:r>
            <a:r>
              <a:rPr lang="fr-FR" dirty="0"/>
              <a:t>les </a:t>
            </a:r>
            <a:r>
              <a:rPr lang="fr-FR" dirty="0" smtClean="0"/>
              <a:t>fonctionnaires depuis le 31/12/2019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712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8B761DB-0E1E-F24C-93FB-3FC32B42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GT3: partenaires et innovation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968B636-775F-A349-9CF2-905304BB6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Constats</a:t>
            </a:r>
          </a:p>
          <a:p>
            <a:r>
              <a:rPr lang="fr-FR" dirty="0"/>
              <a:t>En 2018, la France compte seulement 3 entreprises parmi les 100 premières entreprises du monde contre 10 en 2006 </a:t>
            </a:r>
          </a:p>
          <a:p>
            <a:r>
              <a:rPr lang="fr-FR" dirty="0"/>
              <a:t>La France n’a pas créé depuis 30 ans de nouveaux leaders mondiaux à l’exception de quelques entreprises (Dassault Systèmes, </a:t>
            </a:r>
            <a:r>
              <a:rPr lang="fr-FR" dirty="0" err="1"/>
              <a:t>Gemalto</a:t>
            </a:r>
            <a:r>
              <a:rPr lang="fr-FR" dirty="0"/>
              <a:t>, </a:t>
            </a:r>
            <a:r>
              <a:rPr lang="fr-FR" dirty="0" err="1"/>
              <a:t>Ingénico</a:t>
            </a:r>
            <a:r>
              <a:rPr lang="fr-FR" dirty="0"/>
              <a:t>).</a:t>
            </a:r>
          </a:p>
          <a:p>
            <a:r>
              <a:rPr lang="fr-FR" dirty="0"/>
              <a:t>La France est absente du top 5 des start-ups </a:t>
            </a:r>
            <a:r>
              <a:rPr lang="fr-FR" dirty="0" err="1"/>
              <a:t>deep</a:t>
            </a:r>
            <a:r>
              <a:rPr lang="fr-FR" dirty="0"/>
              <a:t> </a:t>
            </a:r>
            <a:r>
              <a:rPr lang="fr-FR" dirty="0" err="1"/>
              <a:t>tech</a:t>
            </a:r>
            <a:r>
              <a:rPr lang="fr-FR" dirty="0"/>
              <a:t> par </a:t>
            </a:r>
            <a:r>
              <a:rPr lang="fr-FR" dirty="0" smtClean="0"/>
              <a:t>secteur </a:t>
            </a:r>
            <a:r>
              <a:rPr lang="fr-FR" dirty="0" smtClean="0">
                <a:sym typeface="Wingdings" panose="05000000000000000000" pitchFamily="2" charset="2"/>
              </a:rPr>
              <a:t>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/>
              <a:t>La France représente 0,4 % seulement des licornes (</a:t>
            </a:r>
            <a:r>
              <a:rPr lang="fr-FR" dirty="0" err="1"/>
              <a:t>start</a:t>
            </a:r>
            <a:r>
              <a:rPr lang="fr-FR" dirty="0"/>
              <a:t> up de plus d’1 </a:t>
            </a:r>
            <a:r>
              <a:rPr lang="fr-FR" dirty="0" smtClean="0"/>
              <a:t>milliards de </a:t>
            </a:r>
            <a:r>
              <a:rPr lang="fr-FR" dirty="0"/>
              <a:t>dollars) en 2018. La France ne compte à l’heure actuelle que 6 </a:t>
            </a:r>
            <a:r>
              <a:rPr lang="fr-FR" dirty="0" smtClean="0"/>
              <a:t>licornes </a:t>
            </a:r>
            <a:r>
              <a:rPr lang="fr-FR" dirty="0" smtClean="0">
                <a:sym typeface="Wingdings" panose="05000000000000000000" pitchFamily="2" charset="2"/>
              </a:rPr>
              <a:t></a:t>
            </a:r>
            <a:r>
              <a:rPr lang="fr-FR" dirty="0" smtClean="0"/>
              <a:t>.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789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AFC475-5343-0C4D-AADC-DF000978F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GT3: partenaires et innovation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7E54296-AA8E-7342-90F7-D31EAED4B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Propositions</a:t>
            </a:r>
          </a:p>
          <a:p>
            <a:r>
              <a:rPr lang="fr-FR" dirty="0"/>
              <a:t>créer un nombre conséquent de commissions stratégiques ou de coordination </a:t>
            </a:r>
          </a:p>
          <a:p>
            <a:r>
              <a:rPr lang="fr-FR" dirty="0"/>
              <a:t>transformer le </a:t>
            </a:r>
            <a:r>
              <a:rPr lang="fr-FR" dirty="0">
                <a:solidFill>
                  <a:srgbClr val="FF0000"/>
                </a:solidFill>
              </a:rPr>
              <a:t>doctorat</a:t>
            </a:r>
            <a:r>
              <a:rPr lang="fr-FR" dirty="0"/>
              <a:t> en </a:t>
            </a:r>
            <a:r>
              <a:rPr lang="fr-FR" dirty="0">
                <a:solidFill>
                  <a:srgbClr val="FF0000"/>
                </a:solidFill>
              </a:rPr>
              <a:t>diplôme d’insertion professionnelle</a:t>
            </a:r>
            <a:r>
              <a:rPr lang="fr-FR" dirty="0"/>
              <a:t> </a:t>
            </a:r>
          </a:p>
          <a:p>
            <a:r>
              <a:rPr lang="fr-FR" dirty="0">
                <a:solidFill>
                  <a:srgbClr val="FF0000"/>
                </a:solidFill>
              </a:rPr>
              <a:t>modifier</a:t>
            </a:r>
            <a:r>
              <a:rPr lang="fr-FR" dirty="0"/>
              <a:t> substantiellement les </a:t>
            </a:r>
            <a:r>
              <a:rPr lang="fr-FR" dirty="0">
                <a:solidFill>
                  <a:srgbClr val="FF0000"/>
                </a:solidFill>
              </a:rPr>
              <a:t>statuts titulaires </a:t>
            </a:r>
            <a:r>
              <a:rPr lang="fr-FR" dirty="0"/>
              <a:t>(fin MCF, tenure </a:t>
            </a:r>
            <a:r>
              <a:rPr lang="fr-FR" dirty="0" err="1"/>
              <a:t>track</a:t>
            </a:r>
            <a:r>
              <a:rPr lang="fr-FR" dirty="0"/>
              <a:t>) et encourager la </a:t>
            </a:r>
            <a:r>
              <a:rPr lang="fr-FR" dirty="0">
                <a:solidFill>
                  <a:srgbClr val="FF0000"/>
                </a:solidFill>
              </a:rPr>
              <a:t>mobilité public-privé</a:t>
            </a:r>
            <a:r>
              <a:rPr lang="fr-FR" dirty="0"/>
              <a:t> </a:t>
            </a:r>
          </a:p>
          <a:p>
            <a:r>
              <a:rPr lang="fr-FR" dirty="0">
                <a:solidFill>
                  <a:srgbClr val="FF0000"/>
                </a:solidFill>
              </a:rPr>
              <a:t>augmenter</a:t>
            </a:r>
            <a:r>
              <a:rPr lang="fr-FR" dirty="0"/>
              <a:t> la </a:t>
            </a:r>
            <a:r>
              <a:rPr lang="fr-FR" dirty="0">
                <a:solidFill>
                  <a:srgbClr val="FF0000"/>
                </a:solidFill>
              </a:rPr>
              <a:t>précarité</a:t>
            </a:r>
            <a:r>
              <a:rPr lang="fr-FR" dirty="0"/>
              <a:t> des personnels en créant des </a:t>
            </a:r>
            <a:r>
              <a:rPr lang="fr-FR" dirty="0">
                <a:solidFill>
                  <a:srgbClr val="FF0000"/>
                </a:solidFill>
              </a:rPr>
              <a:t>statuts précaires </a:t>
            </a:r>
            <a:r>
              <a:rPr lang="fr-FR" dirty="0"/>
              <a:t>et des primes à la performance et à « l’engagement » ;</a:t>
            </a:r>
          </a:p>
          <a:p>
            <a:r>
              <a:rPr lang="fr-FR" dirty="0"/>
              <a:t>poursuivre la </a:t>
            </a:r>
            <a:r>
              <a:rPr lang="fr-FR" dirty="0">
                <a:solidFill>
                  <a:srgbClr val="FF0000"/>
                </a:solidFill>
              </a:rPr>
              <a:t>concentration</a:t>
            </a:r>
            <a:r>
              <a:rPr lang="fr-FR" dirty="0"/>
              <a:t> des moyens en créant de nombreux financements spécifiques très ciblés.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26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Effets sur les précaires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FR" sz="2800" dirty="0" smtClean="0"/>
              <a:t>Plus </a:t>
            </a:r>
            <a:r>
              <a:rPr lang="fr-FR" sz="2800" dirty="0"/>
              <a:t>de précarité des chercheurs avec des contrats liés à un projet et non à une école doctorale</a:t>
            </a:r>
          </a:p>
          <a:p>
            <a:pPr lvl="1"/>
            <a:r>
              <a:rPr lang="fr-FR" sz="2800" dirty="0"/>
              <a:t>Plus de précarité des enseignants avec des contrats annuels sans cadrage national du nombre d’heures ni des salaires (contrats dits LRU)</a:t>
            </a:r>
          </a:p>
          <a:p>
            <a:pPr lvl="1"/>
            <a:r>
              <a:rPr lang="fr-FR" sz="2800" dirty="0"/>
              <a:t>Plus de pression pour la thèse en 3 ans, sur un sujet défini par un appel à projet</a:t>
            </a:r>
          </a:p>
          <a:p>
            <a:pPr lvl="1"/>
            <a:r>
              <a:rPr lang="fr-FR" sz="2800" dirty="0"/>
              <a:t>pratiquement plus de perspective de titularisation</a:t>
            </a:r>
          </a:p>
          <a:p>
            <a:pPr lvl="1"/>
            <a:r>
              <a:rPr lang="fr-FR" sz="2800" dirty="0"/>
              <a:t>plus de subordination aux chefs de projet, plus de risques de harcèlement et violences sexuelles.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87358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Effets sur les BIATSS - ITA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/>
              <a:t>Déjà fortement touchés par la précarité, les personnels ingénieurs, techniciens ou administratifs seraient les premiers visés par les CDI de chantier</a:t>
            </a:r>
          </a:p>
          <a:p>
            <a:pPr lvl="1"/>
            <a:r>
              <a:rPr lang="fr-FR" dirty="0"/>
              <a:t>Inégalités accrus entre les managers aux pouvoirs et rémunérations qui explosent, et les précaires, avec disparition progressive des positions intermédiaires.</a:t>
            </a:r>
          </a:p>
          <a:p>
            <a:pPr lvl="1"/>
            <a:r>
              <a:rPr lang="fr-FR" dirty="0"/>
              <a:t>Désorganisation des équipes par les départs permanents (fin de contrat, démission, </a:t>
            </a:r>
            <a:r>
              <a:rPr lang="fr-FR" dirty="0" err="1"/>
              <a:t>burn-out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Externalisation au privé, parfois à des filiales de l’université en joint-venture avec des capitaux privés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La cours des comptes demande que la LPPR augmente le temps de travail des </a:t>
            </a:r>
            <a:r>
              <a:rPr lang="fr-FR" dirty="0" err="1" smtClean="0"/>
              <a:t>Biatss</a:t>
            </a:r>
            <a:r>
              <a:rPr lang="fr-FR" dirty="0" smtClean="0"/>
              <a:t> de 9% en moyenne et qu’on contrôle plus </a:t>
            </a:r>
            <a:r>
              <a:rPr lang="fr-FR" smtClean="0"/>
              <a:t>leur congés.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377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Effets sur les EC titulaires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FR" sz="2800" dirty="0"/>
              <a:t>perte d’autonomie et de la protection du statut</a:t>
            </a:r>
          </a:p>
          <a:p>
            <a:pPr lvl="1"/>
            <a:r>
              <a:rPr lang="fr-FR" sz="2800" dirty="0"/>
              <a:t>avec la gestion par l’évaluation et paiement par prime</a:t>
            </a:r>
          </a:p>
          <a:p>
            <a:pPr lvl="1"/>
            <a:r>
              <a:rPr lang="fr-FR" sz="2800" dirty="0"/>
              <a:t>perte de revenu de celles et ceux qui font des heures complémentaires</a:t>
            </a:r>
          </a:p>
          <a:p>
            <a:pPr lvl="1"/>
            <a:r>
              <a:rPr lang="fr-FR" sz="2800" dirty="0"/>
              <a:t>le </a:t>
            </a:r>
            <a:r>
              <a:rPr lang="fr-FR" sz="2800" dirty="0" err="1"/>
              <a:t>burn-out</a:t>
            </a:r>
            <a:r>
              <a:rPr lang="fr-FR" sz="2800" dirty="0"/>
              <a:t> et la souffrance au travail à devoir jouer les managers pour justifier ce statut désormais exceptionnel.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45799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Effets sur les étudiant·</a:t>
            </a:r>
            <a:r>
              <a:rPr lang="en-US" dirty="0" err="1" smtClean="0"/>
              <a:t>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/>
              <a:t>En plus des effets sur les précaires, les effets de la polarisation du supérieur : la majorité des universités, surtout au niveau licence, là où se trouvent les </a:t>
            </a:r>
            <a:r>
              <a:rPr lang="fr-FR" dirty="0" err="1"/>
              <a:t>étudiant·es</a:t>
            </a:r>
            <a:r>
              <a:rPr lang="fr-FR" dirty="0"/>
              <a:t> </a:t>
            </a:r>
            <a:r>
              <a:rPr lang="fr-FR" dirty="0" err="1"/>
              <a:t>issu·es</a:t>
            </a:r>
            <a:r>
              <a:rPr lang="fr-FR" dirty="0"/>
              <a:t> des classes populaires, n’aura que des moyens de misère pour l’enseignement et pas de moyens du tout pour la recherche (facs poubelles)</a:t>
            </a:r>
          </a:p>
          <a:p>
            <a:pPr lvl="1"/>
            <a:r>
              <a:rPr lang="fr-FR" dirty="0"/>
              <a:t>La hausse des frais d’inscription en commençant dans les établissements qui concentrent déjà les financements de recherche dits « d’excellence » (facs d’élite)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346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6FC8457-9173-3C48-9BE0-3DA8DF21F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 sur la démocratie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E75ABD-267C-6F40-B397-B811E2287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Double processus </a:t>
            </a:r>
            <a:r>
              <a:rPr lang="fr-FR" dirty="0">
                <a:solidFill>
                  <a:srgbClr val="FF0000"/>
                </a:solidFill>
              </a:rPr>
              <a:t>anti-démocratique</a:t>
            </a:r>
            <a:r>
              <a:rPr lang="fr-FR" dirty="0"/>
              <a:t>: </a:t>
            </a:r>
          </a:p>
          <a:p>
            <a:pPr marL="514350" indent="-514350">
              <a:buAutoNum type="arabicParenR"/>
            </a:pPr>
            <a:r>
              <a:rPr lang="fr-FR" dirty="0"/>
              <a:t>les propositions s’opposent à ce que demande la communauté scientifique depuis des années: postes et moyens récurrents</a:t>
            </a:r>
          </a:p>
          <a:p>
            <a:pPr marL="514350" indent="-514350">
              <a:buAutoNum type="arabicParenR"/>
            </a:pPr>
            <a:r>
              <a:rPr lang="fr-FR" dirty="0"/>
              <a:t>Les groupes de travail présentent l’entreprise, les disciplines scientifiques et ingénieurs, et les têtes des institutions d’élites qui veulent augmenter leur pouvoir et marge de décision (conflit d’intérêt et contrôle)</a:t>
            </a:r>
          </a:p>
        </p:txBody>
      </p:sp>
    </p:spTree>
    <p:extLst>
      <p:ext uri="{BB962C8B-B14F-4D97-AF65-F5344CB8AC3E}">
        <p14:creationId xmlns:p14="http://schemas.microsoft.com/office/powerpoint/2010/main" val="3677989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B97D33B-47D2-9D4A-B36E-44B7E2CDF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1824"/>
          </a:xfrm>
        </p:spPr>
        <p:txBody>
          <a:bodyPr/>
          <a:lstStyle/>
          <a:p>
            <a:r>
              <a:rPr lang="fr-FR" dirty="0"/>
              <a:t>Conclusion à retenir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B42DD87-B989-E84C-B1BB-47D7DE679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077097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Paradoxe</a:t>
            </a:r>
            <a:r>
              <a:rPr lang="fr-FR" dirty="0"/>
              <a:t>: </a:t>
            </a:r>
          </a:p>
          <a:p>
            <a:r>
              <a:rPr lang="fr-FR" dirty="0"/>
              <a:t>Rapport souligne précarité, manque de moyens récurrent, d’attractivité et de rémunération</a:t>
            </a:r>
          </a:p>
          <a:p>
            <a:r>
              <a:rPr lang="fr-FR" dirty="0"/>
              <a:t>Propose de créer </a:t>
            </a:r>
            <a:r>
              <a:rPr lang="fr-FR" dirty="0">
                <a:solidFill>
                  <a:srgbClr val="FF0000"/>
                </a:solidFill>
              </a:rPr>
              <a:t>encore plus </a:t>
            </a:r>
            <a:r>
              <a:rPr lang="fr-FR" dirty="0"/>
              <a:t>de précarité, moins de moyens récurrents et ajouter des primes</a:t>
            </a:r>
          </a:p>
          <a:p>
            <a:r>
              <a:rPr lang="fr-FR" dirty="0"/>
              <a:t>Démantèle les statuts: Tenure </a:t>
            </a:r>
            <a:r>
              <a:rPr lang="fr-FR" dirty="0" err="1"/>
              <a:t>track</a:t>
            </a:r>
            <a:r>
              <a:rPr lang="fr-FR" dirty="0"/>
              <a:t> et fin des 192h</a:t>
            </a:r>
          </a:p>
          <a:p>
            <a:r>
              <a:rPr lang="fr-FR" dirty="0"/>
              <a:t>Public management à l’université: « expérimentations » possibles, localisme (fin du CNU</a:t>
            </a:r>
            <a:r>
              <a:rPr lang="fr-FR" dirty="0" smtClean="0"/>
              <a:t>), mandarinat, lien direct entre évaluation et financement avec le passage de </a:t>
            </a:r>
            <a:r>
              <a:rPr lang="fr-FR" dirty="0" err="1" smtClean="0"/>
              <a:t>Coulhon</a:t>
            </a:r>
            <a:r>
              <a:rPr lang="fr-FR" dirty="0" smtClean="0"/>
              <a:t>, conseiller de Macron à l’Elysée, à la tête de l’HCERES </a:t>
            </a:r>
            <a:r>
              <a:rPr lang="fr-FR" smtClean="0"/>
              <a:t>en février 2020.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74504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1109</Words>
  <Application>Microsoft Office PowerPoint</Application>
  <PresentationFormat>Grand écran</PresentationFormat>
  <Paragraphs>100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Thème Office</vt:lpstr>
      <vt:lpstr>Programmation Pluriannuelle de la recherche</vt:lpstr>
      <vt:lpstr>Calendrier de la loi</vt:lpstr>
      <vt:lpstr>Composition des groupes</vt:lpstr>
      <vt:lpstr>Constats et propositions des 3 groupes</vt:lpstr>
      <vt:lpstr>Groupe 1: financement</vt:lpstr>
      <vt:lpstr>Groupe 1 financement</vt:lpstr>
      <vt:lpstr>GT2: Carrières</vt:lpstr>
      <vt:lpstr>GT2: Carrières</vt:lpstr>
      <vt:lpstr>GT3: partenaires et innovation</vt:lpstr>
      <vt:lpstr>GT3: partenaires et innovation</vt:lpstr>
      <vt:lpstr>Effets sur les précaires</vt:lpstr>
      <vt:lpstr>Effets sur les BIATSS - ITA</vt:lpstr>
      <vt:lpstr>Effets sur les EC titulaires</vt:lpstr>
      <vt:lpstr>Effets sur les étudiant·es</vt:lpstr>
      <vt:lpstr>Conclusion sur la démocratie</vt:lpstr>
      <vt:lpstr>Conclusion à retenir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Programmation Plurianuelle de la recherche</dc:title>
  <dc:creator>Microsoft Office User</dc:creator>
  <cp:lastModifiedBy>Hugo HARARI-KERMADEC</cp:lastModifiedBy>
  <cp:revision>20</cp:revision>
  <dcterms:created xsi:type="dcterms:W3CDTF">2019-12-12T09:14:35Z</dcterms:created>
  <dcterms:modified xsi:type="dcterms:W3CDTF">2020-01-15T10:44:15Z</dcterms:modified>
</cp:coreProperties>
</file>